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0" r:id="rId1"/>
  </p:sldMasterIdLst>
  <p:notesMasterIdLst>
    <p:notesMasterId r:id="rId42"/>
  </p:notesMasterIdLst>
  <p:sldIdLst>
    <p:sldId id="256" r:id="rId2"/>
    <p:sldId id="258" r:id="rId3"/>
    <p:sldId id="262" r:id="rId4"/>
    <p:sldId id="260" r:id="rId5"/>
    <p:sldId id="267" r:id="rId6"/>
    <p:sldId id="268" r:id="rId7"/>
    <p:sldId id="269" r:id="rId8"/>
    <p:sldId id="297" r:id="rId9"/>
    <p:sldId id="273" r:id="rId10"/>
    <p:sldId id="308" r:id="rId11"/>
    <p:sldId id="313" r:id="rId12"/>
    <p:sldId id="315" r:id="rId13"/>
    <p:sldId id="300" r:id="rId14"/>
    <p:sldId id="298" r:id="rId15"/>
    <p:sldId id="301" r:id="rId16"/>
    <p:sldId id="303" r:id="rId17"/>
    <p:sldId id="323" r:id="rId18"/>
    <p:sldId id="316" r:id="rId19"/>
    <p:sldId id="304" r:id="rId20"/>
    <p:sldId id="305" r:id="rId21"/>
    <p:sldId id="306" r:id="rId22"/>
    <p:sldId id="307" r:id="rId23"/>
    <p:sldId id="309" r:id="rId24"/>
    <p:sldId id="310" r:id="rId25"/>
    <p:sldId id="312" r:id="rId26"/>
    <p:sldId id="314" r:id="rId27"/>
    <p:sldId id="317" r:id="rId28"/>
    <p:sldId id="319" r:id="rId29"/>
    <p:sldId id="318" r:id="rId30"/>
    <p:sldId id="320" r:id="rId31"/>
    <p:sldId id="325" r:id="rId32"/>
    <p:sldId id="326" r:id="rId33"/>
    <p:sldId id="327" r:id="rId34"/>
    <p:sldId id="328" r:id="rId35"/>
    <p:sldId id="329" r:id="rId36"/>
    <p:sldId id="321" r:id="rId37"/>
    <p:sldId id="322" r:id="rId38"/>
    <p:sldId id="324" r:id="rId39"/>
    <p:sldId id="299" r:id="rId40"/>
    <p:sldId id="281" r:id="rId41"/>
  </p:sldIdLst>
  <p:sldSz cx="9144000" cy="5143500" type="screen16x9"/>
  <p:notesSz cx="6858000" cy="9144000"/>
  <p:embeddedFontLst>
    <p:embeddedFont>
      <p:font typeface="Catamaran Light" panose="020B0604020202020204" charset="0"/>
      <p:regular r:id="rId43"/>
      <p:bold r:id="rId44"/>
    </p:embeddedFont>
    <p:embeddedFont>
      <p:font typeface="Catamaran Medium" panose="020B0604020202020204" charset="0"/>
      <p:regular r:id="rId45"/>
      <p:bold r:id="rId46"/>
    </p:embeddedFont>
    <p:embeddedFont>
      <p:font typeface="Livvic" pitchFamily="2" charset="0"/>
      <p:regular r:id="rId47"/>
      <p:bold r:id="rId48"/>
      <p:italic r:id="rId49"/>
      <p:boldItalic r:id="rId50"/>
    </p:embeddedFont>
    <p:embeddedFont>
      <p:font typeface="Roboto" panose="02000000000000000000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C170A3-4ABE-4FE3-B0D2-D21057353267}">
  <a:tblStyle styleId="{51C170A3-4ABE-4FE3-B0D2-D210573532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42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158d5a3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158d5a3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976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158d5a3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158d5a3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112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158d5a3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158d5a3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0505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158d5a3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158d5a3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0202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6486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9610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852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55285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16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875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999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91523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0301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21633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3839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24891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25939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4427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302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33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0514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62553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04039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714921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6631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5818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8717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235303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e13d9a7e_0_7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e13d9a7e_0_7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48776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2641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58d5a3ec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158d5a3ec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45caf3b9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45caf3b90_1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3e13d9a7e_0_7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3e13d9a7e_0_7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607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5158d5a3e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5158d5a3e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2AFF39-012F-C314-A22C-2ED2B5C2B0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25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>
            <a:spLocks noGrp="1"/>
          </p:cNvSpPr>
          <p:nvPr>
            <p:ph type="body" idx="1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0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F835A3-A241-BEC4-F439-B3369502D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25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42050" y="127755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ctrTitle"/>
          </p:nvPr>
        </p:nvSpPr>
        <p:spPr>
          <a:xfrm rot="5400000">
            <a:off x="6923109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subTitle" idx="2"/>
          </p:nvPr>
        </p:nvSpPr>
        <p:spPr>
          <a:xfrm>
            <a:off x="642050" y="540000"/>
            <a:ext cx="4655400" cy="96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E82B1F-10FC-FBB2-DB91-5DA4FD2F204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531562-04DF-048E-41BC-29DDCAABCD69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27_1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ctrTitle"/>
          </p:nvPr>
        </p:nvSpPr>
        <p:spPr>
          <a:xfrm>
            <a:off x="631875" y="842025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ubTitle" idx="1"/>
          </p:nvPr>
        </p:nvSpPr>
        <p:spPr>
          <a:xfrm>
            <a:off x="631884" y="1410841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ctrTitle" idx="2"/>
          </p:nvPr>
        </p:nvSpPr>
        <p:spPr>
          <a:xfrm>
            <a:off x="4213664" y="842025"/>
            <a:ext cx="2697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3"/>
          </p:nvPr>
        </p:nvSpPr>
        <p:spPr>
          <a:xfrm>
            <a:off x="4213664" y="1410841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ctrTitle" idx="4"/>
          </p:nvPr>
        </p:nvSpPr>
        <p:spPr>
          <a:xfrm>
            <a:off x="631883" y="3331927"/>
            <a:ext cx="287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5"/>
          </p:nvPr>
        </p:nvSpPr>
        <p:spPr>
          <a:xfrm>
            <a:off x="631884" y="3914208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 idx="7"/>
          </p:nvPr>
        </p:nvSpPr>
        <p:spPr>
          <a:xfrm>
            <a:off x="4213664" y="3331934"/>
            <a:ext cx="25860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ubTitle" idx="8"/>
          </p:nvPr>
        </p:nvSpPr>
        <p:spPr>
          <a:xfrm>
            <a:off x="4213664" y="3914208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AC3689-2475-1E4F-7B58-516FEC731C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8EBAE8-4804-2A04-A97F-8679EA768AD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">
  <p:cSld name="CUSTOM_38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title" idx="2" hasCustomPrompt="1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6000"/>
              <a:buFont typeface="Fira Sans Extra Condensed Medium"/>
              <a:buNone/>
              <a:defRPr sz="6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9F3700-7314-21FB-C3D4-E7ED31F8A2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267BB3-AED5-8CD9-9895-6315FB5B24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6039D9-2B64-DB48-8652-FD1E5F43557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5">
  <p:cSld name="CUSTOM_3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subTitle" idx="1"/>
          </p:nvPr>
        </p:nvSpPr>
        <p:spPr>
          <a:xfrm>
            <a:off x="2258125" y="3106325"/>
            <a:ext cx="3029100" cy="10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ctrTitle"/>
          </p:nvPr>
        </p:nvSpPr>
        <p:spPr>
          <a:xfrm rot="5400000">
            <a:off x="7241489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8110FB-32D7-BED4-BDBA-9A25D050B9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72F46D-F211-284C-7DF7-FEDF17DB001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347A5E3-FFA3-BD23-8886-09EA60AB5E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402A4A4-AFEA-4D5E-B1CB-7D7E44E19EFF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8" r:id="rId5"/>
    <p:sldLayoutId id="2147483659" r:id="rId6"/>
    <p:sldLayoutId id="2147483660" r:id="rId7"/>
    <p:sldLayoutId id="2147483662" r:id="rId8"/>
    <p:sldLayoutId id="2147483665" r:id="rId9"/>
    <p:sldLayoutId id="2147483666" r:id="rId10"/>
    <p:sldLayoutId id="2147483667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2.png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2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24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5.gif"/><Relationship Id="rId4" Type="http://schemas.openxmlformats.org/officeDocument/2006/relationships/image" Target="../media/image6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7.gif"/><Relationship Id="rId4" Type="http://schemas.openxmlformats.org/officeDocument/2006/relationships/image" Target="../media/image66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OKntkoqLhDkT34PHRLFqvbaIJDAYcIVUMsgrDTMFbks/copy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6ACD6710-6639-4012-AA8A-9929820BD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455" y="-936674"/>
            <a:ext cx="3981545" cy="7073595"/>
          </a:xfrm>
          <a:prstGeom prst="rect">
            <a:avLst/>
          </a:prstGeom>
        </p:spPr>
      </p:pic>
      <p:sp>
        <p:nvSpPr>
          <p:cNvPr id="128" name="Google Shape;128;p26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chemeClr val="accent1">
              <a:alpha val="8616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 txBox="1">
            <a:spLocks noGrp="1"/>
          </p:cNvSpPr>
          <p:nvPr>
            <p:ph type="subTitle" idx="1"/>
          </p:nvPr>
        </p:nvSpPr>
        <p:spPr>
          <a:xfrm>
            <a:off x="1039422" y="3307139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lt1"/>
                </a:solidFill>
              </a:rPr>
              <a:t>Diogo Ribeiro – 108217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>
                <a:solidFill>
                  <a:schemeClr val="lt1"/>
                </a:solidFill>
              </a:rPr>
              <a:t>Magner</a:t>
            </a:r>
            <a:r>
              <a:rPr lang="pt-PT">
                <a:solidFill>
                  <a:schemeClr val="lt1"/>
                </a:solidFill>
              </a:rPr>
              <a:t> </a:t>
            </a:r>
            <a:r>
              <a:rPr lang="pt-PT" err="1">
                <a:solidFill>
                  <a:schemeClr val="lt1"/>
                </a:solidFill>
              </a:rPr>
              <a:t>Gusse</a:t>
            </a:r>
            <a:r>
              <a:rPr lang="pt-PT">
                <a:solidFill>
                  <a:schemeClr val="lt1"/>
                </a:solidFill>
              </a:rPr>
              <a:t> - 110180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30" name="Google Shape;130;p26"/>
          <p:cNvSpPr txBox="1">
            <a:spLocks noGrp="1"/>
          </p:cNvSpPr>
          <p:nvPr>
            <p:ph type="ctrTitle"/>
          </p:nvPr>
        </p:nvSpPr>
        <p:spPr>
          <a:xfrm>
            <a:off x="1039574" y="1701225"/>
            <a:ext cx="4865279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</a:rPr>
              <a:t>Braço robótico:</a:t>
            </a:r>
            <a:br>
              <a:rPr lang="en" sz="4800">
                <a:solidFill>
                  <a:schemeClr val="lt1"/>
                </a:solidFill>
              </a:rPr>
            </a:br>
            <a:r>
              <a:rPr lang="en" sz="4800">
                <a:solidFill>
                  <a:schemeClr val="lt1"/>
                </a:solidFill>
              </a:rPr>
              <a:t>Infinity Gauntlet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31" name="Google Shape;131;p26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2369543" y="3249418"/>
            <a:ext cx="4404914" cy="189408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2412198" y="3249418"/>
            <a:ext cx="4404914" cy="189408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PT" sz="1600">
                <a:solidFill>
                  <a:schemeClr val="bg1"/>
                </a:solidFill>
              </a:rPr>
              <a:t>Braço robótico com um </a:t>
            </a:r>
            <a:r>
              <a:rPr lang="pt-PT" sz="1600" err="1">
                <a:solidFill>
                  <a:schemeClr val="bg1"/>
                </a:solidFill>
              </a:rPr>
              <a:t>gripper</a:t>
            </a:r>
            <a:r>
              <a:rPr lang="pt-PT" sz="1600">
                <a:solidFill>
                  <a:schemeClr val="bg1"/>
                </a:solidFill>
              </a:rPr>
              <a:t> para recolha de amostras de gelo.</a:t>
            </a:r>
          </a:p>
          <a:p>
            <a:pPr marL="0" indent="0">
              <a:spcAft>
                <a:spcPts val="1600"/>
              </a:spcAft>
            </a:pPr>
            <a:r>
              <a:rPr lang="pt-PT" sz="1600">
                <a:solidFill>
                  <a:schemeClr val="bg1"/>
                </a:solidFill>
              </a:rPr>
              <a:t>Porém tivemos de largar esta ideia pois um </a:t>
            </a:r>
            <a:r>
              <a:rPr lang="pt-PT" sz="1600" err="1">
                <a:solidFill>
                  <a:schemeClr val="bg1"/>
                </a:solidFill>
              </a:rPr>
              <a:t>gripper</a:t>
            </a:r>
            <a:r>
              <a:rPr lang="pt-PT" sz="1600">
                <a:solidFill>
                  <a:schemeClr val="bg1"/>
                </a:solidFill>
              </a:rPr>
              <a:t> e recolha de amostras de gelo são incompatíveis. 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43"/>
          <p:cNvSpPr txBox="1">
            <a:spLocks noGrp="1"/>
          </p:cNvSpPr>
          <p:nvPr>
            <p:ph type="ctrTitle"/>
          </p:nvPr>
        </p:nvSpPr>
        <p:spPr>
          <a:xfrm rot="5400000">
            <a:off x="7285135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Primeiro conceito</a:t>
            </a:r>
            <a:endParaRPr/>
          </a:p>
        </p:txBody>
      </p:sp>
      <p:sp>
        <p:nvSpPr>
          <p:cNvPr id="385" name="Google Shape;385;p43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28E32F2-6D39-2BC6-3470-9045248CB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4549" y="0"/>
            <a:ext cx="2294901" cy="324941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800278-5174-969F-197A-A226E22307F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37474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2406767" y="3965067"/>
            <a:ext cx="4330465" cy="1147458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2607587" y="4114412"/>
            <a:ext cx="3928825" cy="8487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pt-PT" sz="1400">
                <a:solidFill>
                  <a:schemeClr val="bg1"/>
                </a:solidFill>
              </a:rPr>
              <a:t>Conceitos que surgiram ao longo do tempo para o desenvolvimento do braço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43"/>
          <p:cNvSpPr txBox="1">
            <a:spLocks noGrp="1"/>
          </p:cNvSpPr>
          <p:nvPr>
            <p:ph type="ctrTitle"/>
          </p:nvPr>
        </p:nvSpPr>
        <p:spPr>
          <a:xfrm rot="5400000">
            <a:off x="7285135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Conceitos gerados</a:t>
            </a:r>
            <a:endParaRPr/>
          </a:p>
        </p:txBody>
      </p:sp>
      <p:sp>
        <p:nvSpPr>
          <p:cNvPr id="385" name="Google Shape;385;p43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2B2EB9-2F03-F038-C125-8E179378AF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768" b="8814"/>
          <a:stretch/>
        </p:blipFill>
        <p:spPr>
          <a:xfrm rot="16200000">
            <a:off x="-25329" y="2752188"/>
            <a:ext cx="2401832" cy="235117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D79758-2481-60C8-C021-2B7EF9F92B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271" y="198510"/>
            <a:ext cx="1900316" cy="269071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BE4B1F-C704-27F9-C3CD-B1891F44D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8522" y="804371"/>
            <a:ext cx="2046955" cy="2898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9AB32F-4CCA-97A4-B63D-94623A5677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9658" y="30975"/>
            <a:ext cx="1685404" cy="23864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6B25EC-E8E6-52FF-3ED0-7D6F385BE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5372" y="2417388"/>
            <a:ext cx="1937033" cy="274269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F95D4B-EA88-9865-E8CD-09638E648F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11</a:t>
            </a:fld>
            <a:endParaRPr lang="en-GB"/>
          </a:p>
        </p:txBody>
      </p:sp>
      <p:pic>
        <p:nvPicPr>
          <p:cNvPr id="9" name="Picture 8" descr="A drawing of a robot&#10;&#10;Description automatically generated">
            <a:extLst>
              <a:ext uri="{FF2B5EF4-FFF2-40B4-BE49-F238E27FC236}">
                <a16:creationId xmlns:a16="http://schemas.microsoft.com/office/drawing/2014/main" id="{B6F9F04F-F78F-3B3D-F932-A89B764DE6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763501" y="2975120"/>
            <a:ext cx="834627" cy="1112836"/>
          </a:xfrm>
          <a:prstGeom prst="rect">
            <a:avLst/>
          </a:prstGeom>
        </p:spPr>
      </p:pic>
      <p:pic>
        <p:nvPicPr>
          <p:cNvPr id="11" name="Picture 10" descr="A drawing of a robot and a robot&#10;&#10;Description automatically generated with medium confidence">
            <a:extLst>
              <a:ext uri="{FF2B5EF4-FFF2-40B4-BE49-F238E27FC236}">
                <a16:creationId xmlns:a16="http://schemas.microsoft.com/office/drawing/2014/main" id="{104165CA-B5DC-E908-110A-EBA886D76D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7802" y="2983873"/>
            <a:ext cx="1286639" cy="96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3170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2023831" y="3397415"/>
            <a:ext cx="5096337" cy="17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2023832" y="3397367"/>
            <a:ext cx="5096336" cy="1753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PT" sz="1600">
                <a:solidFill>
                  <a:schemeClr val="bg1"/>
                </a:solidFill>
              </a:rPr>
              <a:t>Após reconsideração foi decidido usar um braço robótico com uma broca oca na sua ponta para uma recolha de amostras.</a:t>
            </a:r>
          </a:p>
          <a:p>
            <a:pPr marL="0" indent="0">
              <a:spcAft>
                <a:spcPts val="1600"/>
              </a:spcAft>
            </a:pPr>
            <a:r>
              <a:rPr lang="pt-PT" sz="1600">
                <a:solidFill>
                  <a:schemeClr val="bg1"/>
                </a:solidFill>
              </a:rPr>
              <a:t>O conceito escolhido apresentaria 5 graus de liberdade.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43"/>
          <p:cNvSpPr txBox="1">
            <a:spLocks noGrp="1"/>
          </p:cNvSpPr>
          <p:nvPr>
            <p:ph type="ctrTitle"/>
          </p:nvPr>
        </p:nvSpPr>
        <p:spPr>
          <a:xfrm rot="5400000">
            <a:off x="7285135" y="1041025"/>
            <a:ext cx="1702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Conceito escolhido</a:t>
            </a:r>
            <a:endParaRPr/>
          </a:p>
        </p:txBody>
      </p:sp>
      <p:sp>
        <p:nvSpPr>
          <p:cNvPr id="385" name="Google Shape;385;p43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4DCD0E1-B4B5-B055-FE69-AB4A0E059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1900" y="113583"/>
            <a:ext cx="2320200" cy="32838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72E09C-D0BE-C848-F653-604EF9D435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9733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/>
          <p:nvPr/>
        </p:nvSpPr>
        <p:spPr>
          <a:xfrm>
            <a:off x="2434500" y="3389952"/>
            <a:ext cx="4275000" cy="17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2434499" y="3389952"/>
            <a:ext cx="4274999" cy="1753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PT" sz="1400">
                <a:solidFill>
                  <a:schemeClr val="bg1"/>
                </a:solidFill>
              </a:rPr>
              <a:t>Modelo que serviu de inspiração de filosofia no desenvolvimento do projeto.</a:t>
            </a:r>
          </a:p>
          <a:p>
            <a:pPr marL="0" indent="0">
              <a:spcAft>
                <a:spcPts val="1600"/>
              </a:spcAft>
            </a:pPr>
            <a:r>
              <a:rPr lang="pt-PT" sz="1400">
                <a:solidFill>
                  <a:schemeClr val="bg1"/>
                </a:solidFill>
              </a:rPr>
              <a:t>Modelo UR10e da Universal Robots por apresentar dimensões próximas do idealizado para o </a:t>
            </a:r>
            <a:r>
              <a:rPr lang="pt-PT" sz="1400" err="1">
                <a:solidFill>
                  <a:schemeClr val="bg1"/>
                </a:solidFill>
              </a:rPr>
              <a:t>Infinity</a:t>
            </a:r>
            <a:r>
              <a:rPr lang="pt-PT" sz="1400">
                <a:solidFill>
                  <a:schemeClr val="bg1"/>
                </a:solidFill>
              </a:rPr>
              <a:t> </a:t>
            </a:r>
            <a:r>
              <a:rPr lang="pt-PT" sz="1400" err="1">
                <a:solidFill>
                  <a:schemeClr val="bg1"/>
                </a:solidFill>
              </a:rPr>
              <a:t>Gauntlet</a:t>
            </a:r>
            <a:r>
              <a:rPr lang="pt-PT" sz="1400">
                <a:solidFill>
                  <a:schemeClr val="bg1"/>
                </a:solidFill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43"/>
          <p:cNvSpPr txBox="1">
            <a:spLocks noGrp="1"/>
          </p:cNvSpPr>
          <p:nvPr>
            <p:ph type="ctrTitle"/>
          </p:nvPr>
        </p:nvSpPr>
        <p:spPr>
          <a:xfrm rot="5400000">
            <a:off x="7067347" y="1258812"/>
            <a:ext cx="2138375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 de inspiração</a:t>
            </a:r>
            <a:endParaRPr/>
          </a:p>
        </p:txBody>
      </p:sp>
      <p:sp>
        <p:nvSpPr>
          <p:cNvPr id="385" name="Google Shape;385;p43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UR10e">
            <a:extLst>
              <a:ext uri="{FF2B5EF4-FFF2-40B4-BE49-F238E27FC236}">
                <a16:creationId xmlns:a16="http://schemas.microsoft.com/office/drawing/2014/main" id="{62B05D27-18B8-2D3F-7002-BC5FBA75F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503" y="-134911"/>
            <a:ext cx="2648237" cy="3528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576E01-CB55-303F-3BB8-6868BBDF06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7953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sta da Terra e satélite">
            <a:extLst>
              <a:ext uri="{FF2B5EF4-FFF2-40B4-BE49-F238E27FC236}">
                <a16:creationId xmlns:a16="http://schemas.microsoft.com/office/drawing/2014/main" id="{AFF7686F-F81D-F388-8384-5022712F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623" y="-233206"/>
            <a:ext cx="8423525" cy="56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Google Shape;249;p37"/>
          <p:cNvSpPr/>
          <p:nvPr/>
        </p:nvSpPr>
        <p:spPr>
          <a:xfrm>
            <a:off x="7415890" y="-123986"/>
            <a:ext cx="1821100" cy="5267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20000" y="153030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400">
                <a:solidFill>
                  <a:schemeClr val="bg1"/>
                </a:solidFill>
              </a:rPr>
              <a:t>Apresentação do braço, dos seus componentes e o seu uso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08A0B6-A8BB-5F74-68C3-5F9D020FD5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4902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768732" y="1561875"/>
            <a:ext cx="275855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Motor Servo e </a:t>
            </a:r>
            <a:r>
              <a:rPr lang="pt-PT" err="1"/>
              <a:t>brushless</a:t>
            </a:r>
            <a:r>
              <a:rPr lang="pt-PT"/>
              <a:t> motor</a:t>
            </a:r>
            <a:endParaRPr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50" y="540000"/>
            <a:ext cx="2748600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O motor servo foi o primeiro componente a ser escolhido, pois é o componente critico para o dimensionamento do raio do nosso braço robótico. O motor servo escolhido foi o </a:t>
            </a:r>
            <a:r>
              <a:rPr lang="pt-PT" sz="1000" err="1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Dynamixel</a:t>
            </a:r>
            <a:r>
              <a:rPr lang="pt-PT" sz="1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-P PH54-200-S500-R e este apresenta características como: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Torque </a:t>
            </a: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control</a:t>
            </a:r>
            <a:endParaRPr lang="pt-PT"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Velocity</a:t>
            </a: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 </a:t>
            </a: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control</a:t>
            </a:r>
            <a:endParaRPr lang="pt-PT"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Position</a:t>
            </a: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 </a:t>
            </a: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control</a:t>
            </a:r>
            <a:endParaRPr lang="pt-PT"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Extended</a:t>
            </a: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 </a:t>
            </a: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position</a:t>
            </a: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 </a:t>
            </a: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control</a:t>
            </a:r>
            <a:endParaRPr lang="pt-PT"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PWM </a:t>
            </a: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control</a:t>
            </a: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 (</a:t>
            </a: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Voltage</a:t>
            </a: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 </a:t>
            </a: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control</a:t>
            </a: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)</a:t>
            </a:r>
            <a:endParaRPr lang="pt-PT"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Peso de 0,855 Kg</a:t>
            </a:r>
            <a:endParaRPr lang="pt-PT"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Dimensões de 54 x 126 x 54 mm</a:t>
            </a:r>
            <a:endParaRPr lang="pt-PT" sz="1000">
              <a:solidFill>
                <a:schemeClr val="dk1"/>
              </a:solidFill>
            </a:endParaRPr>
          </a:p>
        </p:txBody>
      </p:sp>
      <p:sp>
        <p:nvSpPr>
          <p:cNvPr id="595" name="Google Shape;595;p52"/>
          <p:cNvSpPr txBox="1">
            <a:spLocks noGrp="1"/>
          </p:cNvSpPr>
          <p:nvPr>
            <p:ph type="body" idx="1"/>
          </p:nvPr>
        </p:nvSpPr>
        <p:spPr>
          <a:xfrm>
            <a:off x="3459178" y="540000"/>
            <a:ext cx="27486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De seguida foi escolhido um </a:t>
            </a:r>
            <a:r>
              <a:rPr lang="pt-PT" sz="1000" err="1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brushless</a:t>
            </a:r>
            <a:r>
              <a:rPr lang="pt-PT" sz="10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motor para o movimento da broca, o escolhido foi o Brushless-D2BLD5030S e este apresenta as seguintes características: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Velocidade de rotação </a:t>
            </a:r>
            <a:r>
              <a:rPr lang="pt-PT" sz="1000" err="1">
                <a:solidFill>
                  <a:schemeClr val="dk1"/>
                </a:solidFill>
                <a:uFill>
                  <a:noFill/>
                </a:uFill>
              </a:rPr>
              <a:t>maxima</a:t>
            </a: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 de 3000 rpm</a:t>
            </a:r>
            <a:endParaRPr lang="pt-PT"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Peso do motor de 1,200 Kg</a:t>
            </a:r>
            <a:endParaRPr lang="pt-PT" sz="1000">
              <a:solidFill>
                <a:schemeClr val="dk1"/>
              </a:solidFill>
            </a:endParaRP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Potencia requerida de 0,05 kW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endParaRPr lang="pt-PT" sz="1000">
              <a:solidFill>
                <a:schemeClr val="dk1"/>
              </a:solidFill>
              <a:uFill>
                <a:noFill/>
              </a:uFill>
            </a:endParaRPr>
          </a:p>
          <a:p>
            <a:pPr marL="1651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</a:pPr>
            <a:r>
              <a:rPr lang="pt-PT" sz="1000">
                <a:solidFill>
                  <a:schemeClr val="dk1"/>
                </a:solidFill>
                <a:uFill>
                  <a:noFill/>
                </a:uFill>
              </a:rPr>
              <a:t>As dimensões deste motor estão apresentadas na seguinte imagem: </a:t>
            </a:r>
            <a:endParaRPr lang="pt-PT" sz="1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5227839-8801-2B18-956A-D1A2CDAF0B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96" y="3184902"/>
            <a:ext cx="1704254" cy="170425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8DABCAF-E7C5-4E9F-5809-82ABA085E9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823" y="540000"/>
            <a:ext cx="1452009" cy="9765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41ACF90-DF0C-CD8B-34E3-43027B87E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5474" y="2842398"/>
            <a:ext cx="3637488" cy="213612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2550B4-7A47-6629-28F9-A649FE1FDEE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609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768732" y="1561875"/>
            <a:ext cx="275855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Peça para transmissão do movimento motor-braço</a:t>
            </a:r>
            <a:endParaRPr sz="14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50" y="540000"/>
            <a:ext cx="6282338" cy="14077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accent2"/>
                </a:solidFill>
                <a:latin typeface="Catamaran Medium" panose="020B0604020202020204" charset="0"/>
                <a:cs typeface="Catamaran Medium" panose="020B0604020202020204" charset="0"/>
              </a:rPr>
              <a:t>Para transmitir o movimento do motor servo para o braço robótico foi usada uma placa transmissora</a:t>
            </a:r>
            <a:r>
              <a:rPr lang="pt-PT" sz="1600" dirty="0">
                <a:solidFill>
                  <a:schemeClr val="accent2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 com um diâmetro de 80 mm o que permite o </a:t>
            </a:r>
            <a:r>
              <a:rPr lang="pt-PT" sz="1600" dirty="0" err="1">
                <a:solidFill>
                  <a:schemeClr val="accent2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direct</a:t>
            </a:r>
            <a:r>
              <a:rPr lang="pt-PT" sz="1600" dirty="0">
                <a:solidFill>
                  <a:schemeClr val="accent2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-drive.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accent2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Mais especificamente o material usado foi a Liga de titânio Ti-6Al-4V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accent2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Este componente é feito a partir do processo de maquinação.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 descr="Uma imagem com transporte, círculo, Peça de automóvel, roda&#10;&#10;Descrição gerada automaticamente">
            <a:extLst>
              <a:ext uri="{FF2B5EF4-FFF2-40B4-BE49-F238E27FC236}">
                <a16:creationId xmlns:a16="http://schemas.microsoft.com/office/drawing/2014/main" id="{A198F3B0-040C-5EB3-6387-C990BBA8B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473" y="2072077"/>
            <a:ext cx="4027257" cy="285927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01C4EB-DEA3-C6E1-A9D5-26CC37083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2628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768732" y="1561875"/>
            <a:ext cx="275855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Rolamento usado para facilitar rotação</a:t>
            </a:r>
            <a:endParaRPr sz="14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50" y="540000"/>
            <a:ext cx="5916772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Escolhido o </a:t>
            </a:r>
            <a:r>
              <a:rPr lang="pt-PT" sz="1600" dirty="0" err="1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Crossed</a:t>
            </a:r>
            <a:r>
              <a:rPr lang="pt-PT" sz="1600" dirty="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Roller </a:t>
            </a:r>
            <a:r>
              <a:rPr lang="pt-PT" sz="1600" dirty="0" err="1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Bearing</a:t>
            </a:r>
            <a:r>
              <a:rPr lang="pt-PT" sz="1600" dirty="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por resistir a forças axiais, radiais e momentos. Apresentando fixações aparafusadas aos anéis fixo e móvel.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287B45-0B0E-E06B-51EF-B5CA598F7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84243"/>
            <a:ext cx="3665744" cy="36592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8BDB6F-8719-9D92-0883-0D12C41B3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5744" y="1911030"/>
            <a:ext cx="3586465" cy="323521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E3F313-9A2E-0FA7-A9BF-9D7686123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5290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m círculo, Peça de automóvel, pneu, roda&#10;&#10;Descrição gerada automaticamente">
            <a:extLst>
              <a:ext uri="{FF2B5EF4-FFF2-40B4-BE49-F238E27FC236}">
                <a16:creationId xmlns:a16="http://schemas.microsoft.com/office/drawing/2014/main" id="{B19A3C59-BCF8-F3AB-66F7-0117EE56E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423" y="2000863"/>
            <a:ext cx="2959843" cy="2776490"/>
          </a:xfrm>
          <a:prstGeom prst="rect">
            <a:avLst/>
          </a:prstGeom>
        </p:spPr>
      </p:pic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768732" y="1561875"/>
            <a:ext cx="275855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Rolamento usado para facilitar rotação</a:t>
            </a:r>
            <a:endParaRPr sz="14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50" y="540000"/>
            <a:ext cx="5494318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Para evitar desgaste de peças por atrito durante a rotação devido ao atrito entre os vários componentes foi desenvolvido um modelo simplificado do rolamento </a:t>
            </a:r>
            <a:r>
              <a:rPr lang="pt-PT" sz="1600" err="1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Crossed</a:t>
            </a: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Roller </a:t>
            </a:r>
            <a:r>
              <a:rPr lang="pt-PT" sz="1600" err="1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Bearing</a:t>
            </a: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círculo&#10;&#10;Descrição gerada automaticamente">
            <a:extLst>
              <a:ext uri="{FF2B5EF4-FFF2-40B4-BE49-F238E27FC236}">
                <a16:creationId xmlns:a16="http://schemas.microsoft.com/office/drawing/2014/main" id="{1647B832-F0CF-ACC3-31AD-B21A02FCC1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385" y="1450273"/>
            <a:ext cx="3300635" cy="18745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DC52AC-83D1-782E-7F6A-361D5BE0A3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305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7383201-CE3B-6688-FB87-D08041AE7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442" y="1044396"/>
            <a:ext cx="2843272" cy="1789863"/>
          </a:xfrm>
          <a:prstGeom prst="rect">
            <a:avLst/>
          </a:prstGeom>
        </p:spPr>
      </p:pic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Broca oca para coleção de amostras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49" y="540000"/>
            <a:ext cx="5528529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A seguir foi criada a broca para a coleção de amostras. Esta apresenta as dimensões que podemos ver na imagem e foi feita a partir de Titânio.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03315C-5FC0-C1F8-6B7E-EED632AF1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33" y="2865768"/>
            <a:ext cx="5226541" cy="19860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A7EFB-9E83-F5BF-8FA6-7C77E56F3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842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8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Assuntos a tratar</a:t>
            </a:r>
            <a:endParaRPr sz="2400"/>
          </a:p>
        </p:txBody>
      </p:sp>
      <p:sp>
        <p:nvSpPr>
          <p:cNvPr id="146" name="Google Shape;146;p28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ctrTitle" idx="6"/>
          </p:nvPr>
        </p:nvSpPr>
        <p:spPr>
          <a:xfrm>
            <a:off x="3403036" y="236133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conceptual e conceito escolhido</a:t>
            </a:r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8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/>
              <a:t>Sobre a missão </a:t>
            </a:r>
            <a:endParaRPr/>
          </a:p>
        </p:txBody>
      </p:sp>
      <p:sp>
        <p:nvSpPr>
          <p:cNvPr id="151" name="Google Shape;151;p28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/>
              <a:t>Breve descrição sobre a missão em que pretendemos embarcar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8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28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a cumprir</a:t>
            </a:r>
            <a:endParaRPr/>
          </a:p>
        </p:txBody>
      </p:sp>
      <p:sp>
        <p:nvSpPr>
          <p:cNvPr id="154" name="Google Shape;154;p28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Requisitos que o braço deve cumprir para esta missão</a:t>
            </a:r>
          </a:p>
        </p:txBody>
      </p:sp>
      <p:sp>
        <p:nvSpPr>
          <p:cNvPr id="155" name="Google Shape;155;p28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6" name="Google Shape;156;p28"/>
          <p:cNvSpPr txBox="1">
            <a:spLocks noGrp="1"/>
          </p:cNvSpPr>
          <p:nvPr>
            <p:ph type="ctrTitle" idx="13"/>
          </p:nvPr>
        </p:nvSpPr>
        <p:spPr>
          <a:xfrm>
            <a:off x="3423900" y="304522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pt-PT"/>
              <a:t>Apresentação do braço, dos seus componentes e o seu uso</a:t>
            </a:r>
            <a:endParaRPr/>
          </a:p>
        </p:txBody>
      </p:sp>
      <p:sp>
        <p:nvSpPr>
          <p:cNvPr id="157" name="Google Shape;157;p28"/>
          <p:cNvSpPr txBox="1">
            <a:spLocks noGrp="1"/>
          </p:cNvSpPr>
          <p:nvPr>
            <p:ph type="subTitle" idx="14"/>
          </p:nvPr>
        </p:nvSpPr>
        <p:spPr>
          <a:xfrm>
            <a:off x="3423900" y="3462555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/>
              <a:t>Especificações do produto, soluções técnicas e construtivas, material, desenhos e uso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8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 idx="16"/>
          </p:nvPr>
        </p:nvSpPr>
        <p:spPr>
          <a:xfrm>
            <a:off x="3427999" y="4034955"/>
            <a:ext cx="1820010" cy="277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Conclusões</a:t>
            </a:r>
            <a:endParaRPr dirty="0"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/>
              <a:t>O que fazer a seguir com este projeto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F3DAE8-1ECB-FC4F-016B-DBC73B458C1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2</a:t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Escolha de material para o braço robótico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49" y="540000"/>
            <a:ext cx="5691261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A escolha do material do braço robótico consistiu em 5 fases de filtragem, sendo essas varias fases requisitos que o material deve cumprir, este processo foi feito com recurso ao software </a:t>
            </a:r>
            <a:r>
              <a:rPr lang="pt-PT" sz="1600" err="1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Granta-Edupack</a:t>
            </a: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8C4C02-1765-610D-D06B-7642F9A615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71" y="2129568"/>
            <a:ext cx="4239578" cy="26038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6BF656-927E-EDA0-3DC3-90EB03FB260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3201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Escolha de material para o braço robótico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49" y="540000"/>
            <a:ext cx="5691261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O primeiro critério aplicado foi a necessidade do material apresentar uma temperatura de serviço mínima inferior a 89,5 K.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Isso baixou o numero de opções de 4243 para 1625.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EC9127EF-037D-3427-D04A-69DB1E3A0E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549" y="1627322"/>
            <a:ext cx="6704400" cy="35445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3405F4-7743-445B-CFC8-8B440BEAA6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872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Escolha de material para o braço robótico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49" y="540000"/>
            <a:ext cx="5691261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O segundo critério aplicado foi a resistência a substancias acidas, onde neste estudo foram escolhidas substancias que apresentam uma resistência aceitável ou excelente. Isso baixou o numero de opções para 1143.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4CA785F9-2E13-7E4A-52C2-A6C52D0A79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793" y="1791079"/>
            <a:ext cx="6520416" cy="345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7B2B16-CB56-1095-ED91-5221DBD060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487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Escolha de material para o braço robótico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49" y="540000"/>
            <a:ext cx="5691261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O terceiro critério considerado foi se o material usado pode ser usado em processos de fundição. Para isso foram escolhidos materiais que apresentam uma performance aceitável ou excelente neste índice. Isto baixou o número de opções para 184.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 descr="Uma imagem com texto, captura de ecrã, diagrama, Gráfico&#10;&#10;Descrição gerada automaticamente">
            <a:extLst>
              <a:ext uri="{FF2B5EF4-FFF2-40B4-BE49-F238E27FC236}">
                <a16:creationId xmlns:a16="http://schemas.microsoft.com/office/drawing/2014/main" id="{35E24A5A-9B02-E22E-028D-4EE0A80912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41" y="1758118"/>
            <a:ext cx="6369671" cy="340078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79172D-4BC6-C61B-7627-E117F9B90A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5031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Escolha de material para o braço robótico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49" y="540000"/>
            <a:ext cx="6086468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O quarto critério em consideração foi a tensão de cedência. Neste caso recolhemos apenas os materiais que se apresentassem numa posição superior a uma reta definida num gráfico densidade- tensão de cedência. Isto baixou o numero de opções para 89. 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texto, captura de ecrã, diagrama, Gráfico&#10;&#10;Descrição gerada automaticamente">
            <a:extLst>
              <a:ext uri="{FF2B5EF4-FFF2-40B4-BE49-F238E27FC236}">
                <a16:creationId xmlns:a16="http://schemas.microsoft.com/office/drawing/2014/main" id="{EC4C7DEA-89FE-9208-6E0E-0FC298B2123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050" y="1754459"/>
            <a:ext cx="6256798" cy="338904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B85E96-F12A-4172-54E1-ED2A408505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801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Escolha de material para o braço robótico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49" y="540000"/>
            <a:ext cx="6202705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Por ultimo tivemos em consideração a condutividade térmica, algo importante para a proteção de componentes. Foram apenas escolhidos materiais que possuíam uma condutividade térmica superior a 10 W/</a:t>
            </a:r>
            <a:r>
              <a:rPr lang="pt-PT" sz="1600" err="1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m.ºC</a:t>
            </a: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. Isto baixou o numero de materiais possíveis para apenas 19. 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CAAB5FB2-39AB-D037-E4E1-B756571338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504" y="1806436"/>
            <a:ext cx="6202705" cy="333706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89BD376-F366-C1A4-37CE-BF426FE6EE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76862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Escolha de material para o braço robótico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49" y="540000"/>
            <a:ext cx="6202705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Dentro dessas 19 opções temos ligas de níquel e ligas de titânio, porem como as ligas de titânio apresentam uma massa menor para uma performance mecânica semelhante escolhemos entao no final como material: </a:t>
            </a:r>
            <a:r>
              <a:rPr lang="pt-PT" sz="1600" err="1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Titanium</a:t>
            </a: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, </a:t>
            </a:r>
            <a:r>
              <a:rPr lang="pt-PT" sz="1600" err="1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alfa-beta</a:t>
            </a: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 </a:t>
            </a:r>
            <a:r>
              <a:rPr lang="pt-PT" sz="1600" err="1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alloy</a:t>
            </a: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, Ti-6Al-4V cast.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960E9A7-7AF9-363C-861A-840F73E6F2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084" y="1803933"/>
            <a:ext cx="4741028" cy="3161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6C9A66A-2B9A-72C0-401A-9671A76239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2485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m círculo, chapa quente&#10;&#10;Descrição gerada automaticamente">
            <a:extLst>
              <a:ext uri="{FF2B5EF4-FFF2-40B4-BE49-F238E27FC236}">
                <a16:creationId xmlns:a16="http://schemas.microsoft.com/office/drawing/2014/main" id="{3DC71D0C-3D3F-8B85-FF62-E3F764E3D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163" y="1627322"/>
            <a:ext cx="2407544" cy="1677985"/>
          </a:xfrm>
          <a:prstGeom prst="rect">
            <a:avLst/>
          </a:prstGeom>
        </p:spPr>
      </p:pic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Componentes do braço robótico 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283699" y="160034"/>
            <a:ext cx="6202705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O braço robótico apresenta inúmeros componentes.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Mas primeiro vamos apresentar a base que se divide numa plataforma circular e um cilindro para conter o motor. Estes componentes são feitos a partir do processo de fundição e maquinação.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 descr="Uma imagem com cilindro, prateado&#10;&#10;Descrição gerada automaticamente">
            <a:extLst>
              <a:ext uri="{FF2B5EF4-FFF2-40B4-BE49-F238E27FC236}">
                <a16:creationId xmlns:a16="http://schemas.microsoft.com/office/drawing/2014/main" id="{B92ACCFC-CB28-694E-D6F5-7DAD425DB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99" y="1929666"/>
            <a:ext cx="4192606" cy="2787486"/>
          </a:xfrm>
          <a:prstGeom prst="rect">
            <a:avLst/>
          </a:prstGeom>
        </p:spPr>
      </p:pic>
      <p:pic>
        <p:nvPicPr>
          <p:cNvPr id="7" name="Imagem 6" descr="Uma imagem com design, Instrumento de cozinha, bule&#10;&#10;Descrição gerada automaticamente">
            <a:extLst>
              <a:ext uri="{FF2B5EF4-FFF2-40B4-BE49-F238E27FC236}">
                <a16:creationId xmlns:a16="http://schemas.microsoft.com/office/drawing/2014/main" id="{BF79850A-8D61-3A5F-1FB0-3519AF2C1B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999" y="2991943"/>
            <a:ext cx="2162013" cy="222455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42B129-BA79-6CCC-7F29-C4482E6825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346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Componentes do braço robótico 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49" y="540000"/>
            <a:ext cx="6202705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A seguir temos a ligação “cotovelo”, a principal parte para a rotação do braço. Nesta ligação também temos um diâmetro interior de 87 mm. Todos os componentes que fazem parte desta ligação são feitos a partir do processo de fabrico de fundição e maquinação.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 descr="Uma imagem com Llouça sanitária, canalização, torneira, hidrante&#10;&#10;Descrição gerada automaticamente">
            <a:extLst>
              <a:ext uri="{FF2B5EF4-FFF2-40B4-BE49-F238E27FC236}">
                <a16:creationId xmlns:a16="http://schemas.microsoft.com/office/drawing/2014/main" id="{5D143BE8-7265-FBBB-00AA-BB7C2B172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545" y="1927826"/>
            <a:ext cx="3782127" cy="28928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1957C9-0C2A-B15F-3E4A-6E44D7EED4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23020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768732" y="1561875"/>
            <a:ext cx="2758554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Montagem das peças móveis</a:t>
            </a:r>
            <a:endParaRPr sz="14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50" y="540000"/>
            <a:ext cx="4831104" cy="5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Ilustração da montagem das peças móveis, processo este que é repetido ao longo do braço.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E1F855-41D3-9415-0A41-49F922C99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29</a:t>
            </a:fld>
            <a:endParaRPr lang="en-GB"/>
          </a:p>
        </p:txBody>
      </p:sp>
      <p:pic>
        <p:nvPicPr>
          <p:cNvPr id="7" name="Picture 6" descr="A white pipe with a metal screw&#10;&#10;Description automatically generated with medium confidence">
            <a:extLst>
              <a:ext uri="{FF2B5EF4-FFF2-40B4-BE49-F238E27FC236}">
                <a16:creationId xmlns:a16="http://schemas.microsoft.com/office/drawing/2014/main" id="{AEE2BA6C-DB8D-6BE4-9FC8-BD2C0B3F4A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362" y="1113301"/>
            <a:ext cx="4009366" cy="400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717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6007E8-7DD9-7825-7EB1-A526B6B5B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19" y="547212"/>
            <a:ext cx="536257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" name="Google Shape;207;p32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</a:rPr>
              <a:t>Sobre a missão: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10" name="Google Shape;210;p32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 projeto do desenvolvimento do braço robótico foi realizado para a missão de exploração da lua de Saturno </a:t>
            </a:r>
            <a:r>
              <a:rPr lang="pt-PT" u="sng"/>
              <a:t>Titã</a:t>
            </a:r>
          </a:p>
        </p:txBody>
      </p:sp>
      <p:sp>
        <p:nvSpPr>
          <p:cNvPr id="211" name="Google Shape;211;p32"/>
          <p:cNvSpPr/>
          <p:nvPr/>
        </p:nvSpPr>
        <p:spPr>
          <a:xfrm rot="-5400000">
            <a:off x="6600" y="1660525"/>
            <a:ext cx="1057500" cy="1070700"/>
          </a:xfrm>
          <a:prstGeom prst="rect">
            <a:avLst/>
          </a:prstGeom>
          <a:gradFill>
            <a:gsLst>
              <a:gs pos="0">
                <a:srgbClr val="A9B9D3">
                  <a:alpha val="30980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F2F01B-1AAF-00BE-92EA-65EBED3AD0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3</a:t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Componentes do braço robótico 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49" y="540000"/>
            <a:ext cx="6202705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Por último, temos o elo de ligação mais longo que permite termos um raio de funcionamento favorável. Este elo é usado duas vezes no braço robótico, apresenta 87 mm de diâmetro exterior. É fabricado a partir de fundição e maquinação.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8BECD49-6506-E32E-0175-C499190CA20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 bwMode="auto">
          <a:xfrm>
            <a:off x="1293871" y="1999082"/>
            <a:ext cx="4646012" cy="260705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880514-5F21-75FE-5B8A-FD2DA41193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79679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Componentes do braço robótico 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0" y="35881"/>
            <a:ext cx="6202705" cy="581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pt-PT" sz="16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Design for </a:t>
            </a:r>
            <a:r>
              <a:rPr kumimoji="0" lang="pt-PT" sz="1600" b="1" i="0" u="none" strike="noStrike" kern="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Assembly</a:t>
            </a:r>
            <a:endParaRPr lang="pt-PT" sz="16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62456-BF37-68C0-0FC2-565C80109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3896" y="459977"/>
            <a:ext cx="2496207" cy="22251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281D89-B408-62E3-9ADA-FE23F1C51A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42"/>
          <a:stretch/>
        </p:blipFill>
        <p:spPr>
          <a:xfrm>
            <a:off x="0" y="821933"/>
            <a:ext cx="2824976" cy="2226117"/>
          </a:xfrm>
          <a:prstGeom prst="rect">
            <a:avLst/>
          </a:prstGeom>
        </p:spPr>
      </p:pic>
      <p:sp>
        <p:nvSpPr>
          <p:cNvPr id="14" name="Google Shape;594;p52">
            <a:extLst>
              <a:ext uri="{FF2B5EF4-FFF2-40B4-BE49-F238E27FC236}">
                <a16:creationId xmlns:a16="http://schemas.microsoft.com/office/drawing/2014/main" id="{80B62CF0-2140-345F-2E52-4F2868526015}"/>
              </a:ext>
            </a:extLst>
          </p:cNvPr>
          <p:cNvSpPr txBox="1">
            <a:spLocks/>
          </p:cNvSpPr>
          <p:nvPr/>
        </p:nvSpPr>
        <p:spPr>
          <a:xfrm>
            <a:off x="1" y="3770997"/>
            <a:ext cx="4282068" cy="58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buFont typeface="Catamaran Light"/>
              <a:buNone/>
            </a:pPr>
            <a:r>
              <a:rPr lang="pt-PT" sz="1400">
                <a:solidFill>
                  <a:schemeClr val="dk1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Separação da base para permitir montagem do motor por ligação aparafusada.</a:t>
            </a:r>
          </a:p>
        </p:txBody>
      </p:sp>
      <p:pic>
        <p:nvPicPr>
          <p:cNvPr id="15" name="Imagem 2" descr="Uma imagem com cilindro, prateado&#10;&#10;Descrição gerada automaticamente">
            <a:extLst>
              <a:ext uri="{FF2B5EF4-FFF2-40B4-BE49-F238E27FC236}">
                <a16:creationId xmlns:a16="http://schemas.microsoft.com/office/drawing/2014/main" id="{528D0B18-1433-28E5-E5CF-71AC2EF3A0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3359" y="3048050"/>
            <a:ext cx="3151727" cy="2095450"/>
          </a:xfrm>
          <a:prstGeom prst="rect">
            <a:avLst/>
          </a:prstGeom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7AA9405-7B83-85F6-0D83-4972056888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9741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Componentes do braço robótico 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0" y="35881"/>
            <a:ext cx="6202705" cy="581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pt-PT" sz="16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Design for </a:t>
            </a:r>
            <a:r>
              <a:rPr kumimoji="0" lang="pt-PT" sz="1600" b="1" i="0" u="none" strike="noStrike" kern="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Assembly</a:t>
            </a:r>
            <a:endParaRPr lang="pt-PT" sz="16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94;p52">
            <a:extLst>
              <a:ext uri="{FF2B5EF4-FFF2-40B4-BE49-F238E27FC236}">
                <a16:creationId xmlns:a16="http://schemas.microsoft.com/office/drawing/2014/main" id="{80B62CF0-2140-345F-2E52-4F2868526015}"/>
              </a:ext>
            </a:extLst>
          </p:cNvPr>
          <p:cNvSpPr txBox="1">
            <a:spLocks/>
          </p:cNvSpPr>
          <p:nvPr/>
        </p:nvSpPr>
        <p:spPr>
          <a:xfrm>
            <a:off x="0" y="4352150"/>
            <a:ext cx="4282068" cy="58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buFont typeface="Catamaran Light"/>
              <a:buNone/>
            </a:pPr>
            <a:r>
              <a:rPr lang="pt-PT" sz="1400">
                <a:solidFill>
                  <a:schemeClr val="dk1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Criação de bases e furos para fixação e montagem dos rolamentos nos diferentes componentes de interação.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21D90A-9856-9369-19FA-CA97EAFED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17034"/>
            <a:ext cx="2387193" cy="15608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4D6DB6-271D-5B50-F98E-ECEB9FB376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7193" y="1380138"/>
            <a:ext cx="2184807" cy="20520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058CF6-6263-9B1F-1F07-F5910CCA4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326457"/>
            <a:ext cx="2453268" cy="229993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122042-FC4A-5E98-0D43-68E1AF8BF6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9570" y="3048050"/>
            <a:ext cx="2682639" cy="2110307"/>
          </a:xfrm>
          <a:prstGeom prst="rect">
            <a:avLst/>
          </a:prstGeom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99B0454-B415-4098-4793-E843B5057F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861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Componentes do braço robótico 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0" y="35881"/>
            <a:ext cx="6202705" cy="581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pt-PT" sz="16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Design for </a:t>
            </a:r>
            <a:r>
              <a:rPr kumimoji="0" lang="pt-PT" sz="1600" b="1" i="0" u="none" strike="noStrike" kern="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Manufacturing</a:t>
            </a:r>
            <a:endParaRPr lang="pt-PT" sz="16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94;p52">
            <a:extLst>
              <a:ext uri="{FF2B5EF4-FFF2-40B4-BE49-F238E27FC236}">
                <a16:creationId xmlns:a16="http://schemas.microsoft.com/office/drawing/2014/main" id="{80B62CF0-2140-345F-2E52-4F2868526015}"/>
              </a:ext>
            </a:extLst>
          </p:cNvPr>
          <p:cNvSpPr txBox="1">
            <a:spLocks/>
          </p:cNvSpPr>
          <p:nvPr/>
        </p:nvSpPr>
        <p:spPr>
          <a:xfrm>
            <a:off x="1" y="3770997"/>
            <a:ext cx="4282068" cy="58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buFont typeface="Catamaran Light"/>
              <a:buNone/>
            </a:pPr>
            <a:r>
              <a:rPr lang="pt-PT" sz="1400">
                <a:solidFill>
                  <a:schemeClr val="dk1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Peças com perfil que permite a separação do macho de areia em processos de fundição.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94FD48-9B88-5792-6C8F-AD6A0106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78" y="493002"/>
            <a:ext cx="2851974" cy="32070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E5394D-A530-0A2B-5C31-34AE15867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8877" y="481844"/>
            <a:ext cx="3033828" cy="2463108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FA62A2-173A-EAE9-58D1-C2598D189B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9864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Componentes do braço robótico 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0" y="35881"/>
            <a:ext cx="6202705" cy="581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pt-PT" sz="16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Design for </a:t>
            </a:r>
            <a:r>
              <a:rPr kumimoji="0" lang="pt-PT" sz="1600" b="1" i="0" u="none" strike="noStrike" kern="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Manufacturing</a:t>
            </a:r>
            <a:endParaRPr lang="pt-PT" sz="16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94;p52">
            <a:extLst>
              <a:ext uri="{FF2B5EF4-FFF2-40B4-BE49-F238E27FC236}">
                <a16:creationId xmlns:a16="http://schemas.microsoft.com/office/drawing/2014/main" id="{80B62CF0-2140-345F-2E52-4F2868526015}"/>
              </a:ext>
            </a:extLst>
          </p:cNvPr>
          <p:cNvSpPr txBox="1">
            <a:spLocks/>
          </p:cNvSpPr>
          <p:nvPr/>
        </p:nvSpPr>
        <p:spPr>
          <a:xfrm>
            <a:off x="1" y="3770997"/>
            <a:ext cx="4282068" cy="58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buFont typeface="Catamaran Light"/>
              <a:buNone/>
            </a:pPr>
            <a:r>
              <a:rPr lang="pt-PT" sz="1400">
                <a:solidFill>
                  <a:schemeClr val="dk1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Peças com pelo menos 1 plano de simetria para maior facilidade de fabrico em fundição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CE6EA-BA57-E7D3-7D3B-24F3B7E22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6043"/>
            <a:ext cx="3293327" cy="2322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71180-0898-F131-BAF0-DA2B8BA3D8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669" y="35881"/>
            <a:ext cx="2246166" cy="28427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9BCE2-ED1F-ADF9-8C74-EECDA379ED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4924" y="2711577"/>
            <a:ext cx="2389382" cy="2431923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371FED-8ED5-27C4-7F34-E02D9A2635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14722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Componentes do braço robótico 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0" y="35881"/>
            <a:ext cx="6202705" cy="5811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kumimoji="0" lang="pt-PT" sz="16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Design for </a:t>
            </a:r>
            <a:r>
              <a:rPr kumimoji="0" lang="pt-PT" sz="1600" b="1" i="0" u="none" strike="noStrike" kern="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Manufacturing</a:t>
            </a:r>
            <a:r>
              <a:rPr kumimoji="0" lang="pt-PT" sz="16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 </a:t>
            </a:r>
            <a:r>
              <a:rPr kumimoji="0" lang="pt-PT" sz="1600" b="1" i="0" u="none" strike="noStrike" kern="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and</a:t>
            </a:r>
            <a:r>
              <a:rPr kumimoji="0" lang="pt-PT" sz="1600" b="1" i="0" u="none" strike="noStrike" kern="0" cap="none" spc="0" normalizeH="0" baseline="0" noProof="0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 </a:t>
            </a:r>
            <a:r>
              <a:rPr kumimoji="0" lang="pt-PT" sz="1600" b="1" i="0" u="none" strike="noStrike" kern="0" cap="none" spc="0" normalizeH="0" baseline="0" noProof="0" err="1">
                <a:ln>
                  <a:noFill/>
                </a:ln>
                <a:solidFill>
                  <a:srgbClr val="434343"/>
                </a:solidFill>
                <a:effectLst/>
                <a:uLnTx/>
                <a:uFillTx/>
                <a:latin typeface="Livvic"/>
                <a:sym typeface="Livvic"/>
              </a:rPr>
              <a:t>Assembly</a:t>
            </a:r>
            <a:endParaRPr lang="pt-PT" sz="1600">
              <a:solidFill>
                <a:schemeClr val="dk1"/>
              </a:solidFill>
              <a:latin typeface="Catamaran Medium"/>
              <a:ea typeface="Catamaran Medium"/>
              <a:cs typeface="Catamaran Medium"/>
              <a:sym typeface="Catamaran Medium"/>
            </a:endParaRP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94;p52">
            <a:extLst>
              <a:ext uri="{FF2B5EF4-FFF2-40B4-BE49-F238E27FC236}">
                <a16:creationId xmlns:a16="http://schemas.microsoft.com/office/drawing/2014/main" id="{80B62CF0-2140-345F-2E52-4F2868526015}"/>
              </a:ext>
            </a:extLst>
          </p:cNvPr>
          <p:cNvSpPr txBox="1">
            <a:spLocks/>
          </p:cNvSpPr>
          <p:nvPr/>
        </p:nvSpPr>
        <p:spPr>
          <a:xfrm>
            <a:off x="1" y="3770997"/>
            <a:ext cx="4282068" cy="581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Catamaran Light"/>
              <a:buChar char="■"/>
              <a:defRPr sz="1200" b="0" i="0" u="none" strike="noStrike" cap="none">
                <a:solidFill>
                  <a:srgbClr val="000000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pPr marL="0" indent="0">
              <a:buFont typeface="Catamaran Light"/>
              <a:buNone/>
            </a:pPr>
            <a:r>
              <a:rPr lang="pt-PT" sz="1400">
                <a:solidFill>
                  <a:schemeClr val="dk1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Adição de </a:t>
            </a:r>
            <a:r>
              <a:rPr lang="pt-PT" sz="1400" i="1" err="1">
                <a:solidFill>
                  <a:schemeClr val="dk1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filets</a:t>
            </a:r>
            <a:r>
              <a:rPr lang="pt-PT" sz="1400" i="1">
                <a:solidFill>
                  <a:schemeClr val="dk1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 </a:t>
            </a:r>
            <a:r>
              <a:rPr lang="pt-PT" sz="1400">
                <a:solidFill>
                  <a:schemeClr val="dk1"/>
                </a:solidFill>
                <a:latin typeface="Catamaran Medium" panose="020B0604020202020204" charset="0"/>
                <a:ea typeface="Catamaran Medium"/>
                <a:cs typeface="Catamaran Medium" panose="020B0604020202020204" charset="0"/>
                <a:sym typeface="Catamaran Medium"/>
              </a:rPr>
              <a:t>para remoção de arestas vivas e acomodação das limitações do fabrico.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6CE6EA-BA57-E7D3-7D3B-24F3B7E220E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7970" y="676043"/>
            <a:ext cx="3077387" cy="23222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371180-0898-F131-BAF0-DA2B8BA3D8C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247669" y="506953"/>
            <a:ext cx="2246166" cy="19006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2A9BCE2-ED1F-ADF9-8C74-EECDA379EDE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704924" y="2914319"/>
            <a:ext cx="2389382" cy="202643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E371FED-8ED5-27C4-7F34-E02D9A2635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9561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4CF38-3871-8219-7D56-9EFA7103A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79761">
            <a:off x="1586687" y="1907795"/>
            <a:ext cx="5856367" cy="4004783"/>
          </a:xfrm>
          <a:prstGeom prst="rect">
            <a:avLst/>
          </a:prstGeom>
        </p:spPr>
      </p:pic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Visão geral do braço robótico   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49" y="540000"/>
            <a:ext cx="4325285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 dirty="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O braço robótico completo apresenta as seguintes características:</a:t>
            </a:r>
          </a:p>
          <a:p>
            <a:pPr marL="285750" indent="-285750"/>
            <a:r>
              <a:rPr lang="pt-PT" sz="1600" dirty="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Massa de 25 Kg</a:t>
            </a:r>
          </a:p>
          <a:p>
            <a:pPr marL="285750" indent="-285750"/>
            <a:r>
              <a:rPr lang="pt-PT" sz="1600" dirty="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7 graus de liberdade</a:t>
            </a:r>
          </a:p>
          <a:p>
            <a:pPr marL="285750" indent="-285750"/>
            <a:r>
              <a:rPr lang="pt-PT" sz="1600" dirty="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Capacidade de carga de 5 Kg</a:t>
            </a:r>
          </a:p>
          <a:p>
            <a:pPr marL="285750" indent="-285750"/>
            <a:r>
              <a:rPr lang="pt-PT" sz="1600" dirty="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Raio de serviço entre 1m e 1,5m.</a:t>
            </a:r>
          </a:p>
          <a:p>
            <a:pPr marL="285750" indent="-285750"/>
            <a:r>
              <a:rPr lang="pt-PT" sz="1600" dirty="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Comprimento total de 1.6 m </a:t>
            </a:r>
          </a:p>
          <a:p>
            <a:pPr marL="285750" indent="-285750"/>
            <a:r>
              <a:rPr lang="pt-PT" sz="1600" dirty="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Material usado- Liga de titânio Ti-6Al-4V cast. 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D99CF0-ADCC-458A-2C03-9B64635038A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743304" y="0"/>
            <a:ext cx="1975681" cy="311907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1F2762-E31F-A9A5-1935-7961598723E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2481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Funcionamento do braço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50" y="540000"/>
            <a:ext cx="3684230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Demonstração funcional da mobilidade do braço.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ipe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FBC30A4-03C0-15DC-A80B-F5D994C755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54"/>
          <a:stretch/>
        </p:blipFill>
        <p:spPr>
          <a:xfrm>
            <a:off x="238512" y="1257353"/>
            <a:ext cx="3627244" cy="26287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1706C5-56CC-7033-A1E4-57F029C51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37</a:t>
            </a:fld>
            <a:endParaRPr lang="en-GB"/>
          </a:p>
        </p:txBody>
      </p:sp>
      <p:pic>
        <p:nvPicPr>
          <p:cNvPr id="5" name="Picture 4" descr="A long shot of a pipe&#10;&#10;Description automatically generated">
            <a:extLst>
              <a:ext uri="{FF2B5EF4-FFF2-40B4-BE49-F238E27FC236}">
                <a16:creationId xmlns:a16="http://schemas.microsoft.com/office/drawing/2014/main" id="{3A220F4E-0036-1F2C-0CD4-12047D23F1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90" r="26246"/>
          <a:stretch/>
        </p:blipFill>
        <p:spPr>
          <a:xfrm>
            <a:off x="3869637" y="1257353"/>
            <a:ext cx="3684230" cy="263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2609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pace Background Images - Free Download on Freepik">
            <a:extLst>
              <a:ext uri="{FF2B5EF4-FFF2-40B4-BE49-F238E27FC236}">
                <a16:creationId xmlns:a16="http://schemas.microsoft.com/office/drawing/2014/main" id="{9B348AD5-3474-BD66-1BE4-71F888F7A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985" y="3820837"/>
            <a:ext cx="1345547" cy="896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" name="Google Shape;593;p52"/>
          <p:cNvSpPr txBox="1">
            <a:spLocks noGrp="1"/>
          </p:cNvSpPr>
          <p:nvPr>
            <p:ph type="ctrTitle"/>
          </p:nvPr>
        </p:nvSpPr>
        <p:spPr>
          <a:xfrm rot="5400000">
            <a:off x="6904342" y="1426265"/>
            <a:ext cx="2487333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Demonstração de funcionamento</a:t>
            </a:r>
            <a:endParaRPr sz="1600"/>
          </a:p>
        </p:txBody>
      </p:sp>
      <p:sp>
        <p:nvSpPr>
          <p:cNvPr id="594" name="Google Shape;594;p52"/>
          <p:cNvSpPr txBox="1">
            <a:spLocks noGrp="1"/>
          </p:cNvSpPr>
          <p:nvPr>
            <p:ph type="body" idx="1"/>
          </p:nvPr>
        </p:nvSpPr>
        <p:spPr>
          <a:xfrm>
            <a:off x="616550" y="540000"/>
            <a:ext cx="3684230" cy="10873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>
                <a:solidFill>
                  <a:schemeClr val="dk1"/>
                </a:solidFill>
                <a:latin typeface="Catamaran Medium"/>
                <a:ea typeface="Catamaran Medium"/>
                <a:cs typeface="Catamaran Medium"/>
                <a:sym typeface="Catamaran Medium"/>
              </a:rPr>
              <a:t>Demonstração funcional da perfuração do solo, conseguindo chegar a 1.2m abaixo do nível da base</a:t>
            </a:r>
          </a:p>
        </p:txBody>
      </p:sp>
      <p:sp>
        <p:nvSpPr>
          <p:cNvPr id="598" name="Google Shape;598;p52"/>
          <p:cNvSpPr/>
          <p:nvPr/>
        </p:nvSpPr>
        <p:spPr>
          <a:xfrm>
            <a:off x="7252209" y="3048050"/>
            <a:ext cx="1304100" cy="1304100"/>
          </a:xfrm>
          <a:prstGeom prst="rect">
            <a:avLst/>
          </a:prstGeom>
          <a:solidFill>
            <a:schemeClr val="accent1">
              <a:alpha val="3839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21683A-CBD9-F8DE-4437-FE40811D7E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685" r="18061"/>
          <a:stretch/>
        </p:blipFill>
        <p:spPr>
          <a:xfrm>
            <a:off x="4843222" y="147092"/>
            <a:ext cx="2365513" cy="4205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9AF82-BCE9-5764-01E0-CF9A53D195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14" t="11465" r="10257" b="6780"/>
          <a:stretch/>
        </p:blipFill>
        <p:spPr>
          <a:xfrm>
            <a:off x="216936" y="1473789"/>
            <a:ext cx="3016594" cy="36040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085E4EE-E6CD-71CC-24AB-C0071ACFA0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34956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sta da Terra e satélite">
            <a:extLst>
              <a:ext uri="{FF2B5EF4-FFF2-40B4-BE49-F238E27FC236}">
                <a16:creationId xmlns:a16="http://schemas.microsoft.com/office/drawing/2014/main" id="{AFF7686F-F81D-F388-8384-5022712F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623" y="-233206"/>
            <a:ext cx="8423525" cy="56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Google Shape;249;p37"/>
          <p:cNvSpPr/>
          <p:nvPr/>
        </p:nvSpPr>
        <p:spPr>
          <a:xfrm>
            <a:off x="7415890" y="-123986"/>
            <a:ext cx="1821100" cy="5267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Conclusões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B26959-BEE2-1332-626F-E07FE913D6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0221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ctrTitle" idx="6"/>
          </p:nvPr>
        </p:nvSpPr>
        <p:spPr>
          <a:xfrm rot="5400000">
            <a:off x="6685437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Porquê escolher Titã?</a:t>
            </a:r>
            <a:endParaRPr/>
          </a:p>
        </p:txBody>
      </p:sp>
      <p:sp>
        <p:nvSpPr>
          <p:cNvPr id="177" name="Google Shape;177;p30"/>
          <p:cNvSpPr/>
          <p:nvPr/>
        </p:nvSpPr>
        <p:spPr>
          <a:xfrm>
            <a:off x="0" y="0"/>
            <a:ext cx="3607500" cy="2632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0"/>
          <p:cNvSpPr/>
          <p:nvPr/>
        </p:nvSpPr>
        <p:spPr>
          <a:xfrm>
            <a:off x="3607486" y="-25500"/>
            <a:ext cx="3607500" cy="2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0"/>
          <p:cNvSpPr/>
          <p:nvPr/>
        </p:nvSpPr>
        <p:spPr>
          <a:xfrm>
            <a:off x="0" y="2571750"/>
            <a:ext cx="3607486" cy="2571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0"/>
          <p:cNvSpPr txBox="1">
            <a:spLocks noGrp="1"/>
          </p:cNvSpPr>
          <p:nvPr>
            <p:ph type="subTitle" idx="1"/>
          </p:nvPr>
        </p:nvSpPr>
        <p:spPr>
          <a:xfrm>
            <a:off x="631883" y="847872"/>
            <a:ext cx="2480700" cy="5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000"/>
              <a:t>Titã é um planeta extraordinário. Entre as mais de 150 luas conhecidas no nosso sistema solar, é a única que apresenta uma atmosfera substancial.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 sz="1000"/>
              <a:t>Além da Terra, Titã é o único lugar onde podemos encontrar líquidos na forma de rios, lagos e mares para além da sua superfície.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ubTitle" idx="3"/>
          </p:nvPr>
        </p:nvSpPr>
        <p:spPr>
          <a:xfrm>
            <a:off x="4134069" y="943350"/>
            <a:ext cx="25860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</a:rPr>
              <a:t>As características mais relevantes de Titã são a sua </a:t>
            </a:r>
            <a:r>
              <a:rPr lang="pt-PT" sz="1000" err="1">
                <a:solidFill>
                  <a:schemeClr val="lt1"/>
                </a:solidFill>
              </a:rPr>
              <a:t>possivel</a:t>
            </a:r>
            <a:r>
              <a:rPr lang="pt-PT" sz="1000">
                <a:solidFill>
                  <a:schemeClr val="lt1"/>
                </a:solidFill>
              </a:rPr>
              <a:t> habitabilidade e as suas condições atmosféricas e climatéricas</a:t>
            </a:r>
          </a:p>
        </p:txBody>
      </p:sp>
      <p:sp>
        <p:nvSpPr>
          <p:cNvPr id="183" name="Google Shape;183;p30"/>
          <p:cNvSpPr txBox="1">
            <a:spLocks noGrp="1"/>
          </p:cNvSpPr>
          <p:nvPr>
            <p:ph type="subTitle" idx="5"/>
          </p:nvPr>
        </p:nvSpPr>
        <p:spPr>
          <a:xfrm>
            <a:off x="631883" y="3753824"/>
            <a:ext cx="24807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</a:rPr>
              <a:t>-Constituição química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</a:rPr>
              <a:t>-Mapeamento da superfície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000">
                <a:solidFill>
                  <a:schemeClr val="lt1"/>
                </a:solidFill>
              </a:rPr>
              <a:t>-Existência de vida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30"/>
          <p:cNvSpPr txBox="1">
            <a:spLocks noGrp="1"/>
          </p:cNvSpPr>
          <p:nvPr>
            <p:ph type="ctrTitle" idx="2"/>
          </p:nvPr>
        </p:nvSpPr>
        <p:spPr>
          <a:xfrm>
            <a:off x="4187552" y="433370"/>
            <a:ext cx="26979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Principais caracteristicas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5" name="Google Shape;185;p30"/>
          <p:cNvSpPr txBox="1">
            <a:spLocks noGrp="1"/>
          </p:cNvSpPr>
          <p:nvPr>
            <p:ph type="ctrTitle" idx="4"/>
          </p:nvPr>
        </p:nvSpPr>
        <p:spPr>
          <a:xfrm>
            <a:off x="631883" y="3107212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Assuntos a estudar na missão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ctrTitle"/>
          </p:nvPr>
        </p:nvSpPr>
        <p:spPr>
          <a:xfrm>
            <a:off x="631883" y="204710"/>
            <a:ext cx="287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Introd</a:t>
            </a:r>
            <a:r>
              <a:rPr lang="en"/>
              <a:t>ução a Titã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7E4FFA-2526-6661-83B2-3D2CD2701C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4</a:t>
            </a:fld>
            <a:endParaRPr 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ontanha marrom sob o céu estrelado">
            <a:extLst>
              <a:ext uri="{FF2B5EF4-FFF2-40B4-BE49-F238E27FC236}">
                <a16:creationId xmlns:a16="http://schemas.microsoft.com/office/drawing/2014/main" id="{740DE372-7BD9-D560-82C3-1A71655599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791" y="-380962"/>
            <a:ext cx="4936210" cy="552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7" name="Google Shape;577;p51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51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PT">
                <a:solidFill>
                  <a:schemeClr val="lt1"/>
                </a:solidFill>
              </a:rPr>
              <a:t>Estamos abertos a quaisquer questões que tiverem.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79" name="Google Shape;579;p51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Obrigado!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F1100A-98F1-3D66-BBE2-FBBFE80942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40</a:t>
            </a:fld>
            <a:endParaRPr lang="en-GB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sta da Terra e satélite">
            <a:extLst>
              <a:ext uri="{FF2B5EF4-FFF2-40B4-BE49-F238E27FC236}">
                <a16:creationId xmlns:a16="http://schemas.microsoft.com/office/drawing/2014/main" id="{AFF7686F-F81D-F388-8384-5022712F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623" y="-233206"/>
            <a:ext cx="8423525" cy="56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Google Shape;249;p37"/>
          <p:cNvSpPr/>
          <p:nvPr/>
        </p:nvSpPr>
        <p:spPr>
          <a:xfrm>
            <a:off x="7415890" y="-123986"/>
            <a:ext cx="1821100" cy="5267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69725" y="131005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Requisitos a cumprir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8AB427-176B-8273-78AF-AD954F69993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5</a:t>
            </a:fld>
            <a:endParaRPr lang="en-GB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a cumprir</a:t>
            </a:r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Acoplamento feito em 30 minutos</a:t>
            </a:r>
            <a:endParaRPr/>
          </a:p>
        </p:txBody>
      </p:sp>
      <p:sp>
        <p:nvSpPr>
          <p:cNvPr id="259" name="Google Shape;259;p38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Equipamento controlado na </a:t>
            </a:r>
            <a:r>
              <a:rPr lang="pt-PT" err="1"/>
              <a:t>ground</a:t>
            </a:r>
            <a:r>
              <a:rPr lang="pt-PT"/>
              <a:t> station na Terra</a:t>
            </a:r>
          </a:p>
        </p:txBody>
      </p:sp>
      <p:sp>
        <p:nvSpPr>
          <p:cNvPr id="261" name="Google Shape;261;p38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Controlo Remoto</a:t>
            </a:r>
            <a:endParaRPr/>
          </a:p>
        </p:txBody>
      </p:sp>
      <p:sp>
        <p:nvSpPr>
          <p:cNvPr id="263" name="Google Shape;263;p38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Acoplamento simples</a:t>
            </a:r>
            <a:endParaRPr/>
          </a:p>
        </p:txBody>
      </p:sp>
      <p:sp>
        <p:nvSpPr>
          <p:cNvPr id="264" name="Google Shape;264;p38"/>
          <p:cNvSpPr/>
          <p:nvPr/>
        </p:nvSpPr>
        <p:spPr>
          <a:xfrm>
            <a:off x="752143" y="915983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8"/>
          <p:cNvSpPr/>
          <p:nvPr/>
        </p:nvSpPr>
        <p:spPr>
          <a:xfrm>
            <a:off x="3356166" y="921000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38"/>
          <p:cNvSpPr/>
          <p:nvPr/>
        </p:nvSpPr>
        <p:spPr>
          <a:xfrm>
            <a:off x="758600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38"/>
          <p:cNvSpPr/>
          <p:nvPr/>
        </p:nvSpPr>
        <p:spPr>
          <a:xfrm>
            <a:off x="3356166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38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Resistência às condições</a:t>
            </a:r>
            <a:endParaRPr/>
          </a:p>
        </p:txBody>
      </p:sp>
      <p:sp>
        <p:nvSpPr>
          <p:cNvPr id="316" name="Google Shape;316;p38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/>
              <a:t>Equipamento resistente às temperaturas entre 89,5 K e 94,5 K e a substâncias ácidas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994368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Adaptação ao campo gravitico</a:t>
            </a:r>
            <a:endParaRPr/>
          </a:p>
        </p:txBody>
      </p:sp>
      <p:sp>
        <p:nvSpPr>
          <p:cNvPr id="318" name="Google Shape;318;p38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/>
              <a:t>Aceleração gravítica com um valor de 1,352 m/s</a:t>
            </a:r>
            <a:r>
              <a:rPr lang="pt-PT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²</a:t>
            </a:r>
            <a:endParaRPr lang="pt-PT"/>
          </a:p>
        </p:txBody>
      </p:sp>
      <p:grpSp>
        <p:nvGrpSpPr>
          <p:cNvPr id="10" name="Google Shape;5256;p59">
            <a:extLst>
              <a:ext uri="{FF2B5EF4-FFF2-40B4-BE49-F238E27FC236}">
                <a16:creationId xmlns:a16="http://schemas.microsoft.com/office/drawing/2014/main" id="{636FB7B0-900E-0131-6A18-B25351FB601D}"/>
              </a:ext>
            </a:extLst>
          </p:cNvPr>
          <p:cNvGrpSpPr/>
          <p:nvPr/>
        </p:nvGrpSpPr>
        <p:grpSpPr>
          <a:xfrm>
            <a:off x="811386" y="965008"/>
            <a:ext cx="367608" cy="350548"/>
            <a:chOff x="6659725" y="3808035"/>
            <a:chExt cx="367608" cy="350548"/>
          </a:xfrm>
          <a:solidFill>
            <a:schemeClr val="bg1"/>
          </a:solidFill>
        </p:grpSpPr>
        <p:sp>
          <p:nvSpPr>
            <p:cNvPr id="11" name="Google Shape;5257;p59">
              <a:extLst>
                <a:ext uri="{FF2B5EF4-FFF2-40B4-BE49-F238E27FC236}">
                  <a16:creationId xmlns:a16="http://schemas.microsoft.com/office/drawing/2014/main" id="{4E5E363E-0DC9-7AD4-E472-159925E9BB77}"/>
                </a:ext>
              </a:extLst>
            </p:cNvPr>
            <p:cNvSpPr/>
            <p:nvPr/>
          </p:nvSpPr>
          <p:spPr>
            <a:xfrm>
              <a:off x="6659725" y="3845942"/>
              <a:ext cx="321394" cy="312642"/>
            </a:xfrm>
            <a:custGeom>
              <a:avLst/>
              <a:gdLst/>
              <a:ahLst/>
              <a:cxnLst/>
              <a:rect l="l" t="t" r="r" b="b"/>
              <a:pathLst>
                <a:path w="10098" h="9823" extrusionOk="0">
                  <a:moveTo>
                    <a:pt x="8740" y="0"/>
                  </a:moveTo>
                  <a:cubicBezTo>
                    <a:pt x="8383" y="0"/>
                    <a:pt x="8037" y="131"/>
                    <a:pt x="7787" y="405"/>
                  </a:cubicBezTo>
                  <a:lnTo>
                    <a:pt x="6847" y="1346"/>
                  </a:lnTo>
                  <a:cubicBezTo>
                    <a:pt x="6775" y="1417"/>
                    <a:pt x="6775" y="1524"/>
                    <a:pt x="6847" y="1596"/>
                  </a:cubicBezTo>
                  <a:cubicBezTo>
                    <a:pt x="6882" y="1631"/>
                    <a:pt x="6927" y="1649"/>
                    <a:pt x="6972" y="1649"/>
                  </a:cubicBezTo>
                  <a:cubicBezTo>
                    <a:pt x="7016" y="1649"/>
                    <a:pt x="7061" y="1631"/>
                    <a:pt x="7097" y="1596"/>
                  </a:cubicBezTo>
                  <a:lnTo>
                    <a:pt x="8037" y="655"/>
                  </a:lnTo>
                  <a:cubicBezTo>
                    <a:pt x="8228" y="464"/>
                    <a:pt x="8466" y="357"/>
                    <a:pt x="8740" y="357"/>
                  </a:cubicBezTo>
                  <a:cubicBezTo>
                    <a:pt x="9002" y="357"/>
                    <a:pt x="9264" y="464"/>
                    <a:pt x="9442" y="655"/>
                  </a:cubicBezTo>
                  <a:cubicBezTo>
                    <a:pt x="9633" y="857"/>
                    <a:pt x="9740" y="1096"/>
                    <a:pt x="9740" y="1357"/>
                  </a:cubicBezTo>
                  <a:cubicBezTo>
                    <a:pt x="9740" y="1631"/>
                    <a:pt x="9633" y="1881"/>
                    <a:pt x="9442" y="2060"/>
                  </a:cubicBezTo>
                  <a:lnTo>
                    <a:pt x="8156" y="3334"/>
                  </a:lnTo>
                  <a:cubicBezTo>
                    <a:pt x="8025" y="3024"/>
                    <a:pt x="7847" y="2739"/>
                    <a:pt x="7597" y="2489"/>
                  </a:cubicBezTo>
                  <a:cubicBezTo>
                    <a:pt x="7097" y="1988"/>
                    <a:pt x="6436" y="1738"/>
                    <a:pt x="5777" y="1738"/>
                  </a:cubicBezTo>
                  <a:cubicBezTo>
                    <a:pt x="5117" y="1738"/>
                    <a:pt x="4459" y="1988"/>
                    <a:pt x="3965" y="2489"/>
                  </a:cubicBezTo>
                  <a:lnTo>
                    <a:pt x="1001" y="5453"/>
                  </a:lnTo>
                  <a:cubicBezTo>
                    <a:pt x="1" y="6453"/>
                    <a:pt x="1" y="8084"/>
                    <a:pt x="1001" y="9085"/>
                  </a:cubicBezTo>
                  <a:cubicBezTo>
                    <a:pt x="1501" y="9585"/>
                    <a:pt x="2156" y="9823"/>
                    <a:pt x="2810" y="9823"/>
                  </a:cubicBezTo>
                  <a:cubicBezTo>
                    <a:pt x="3465" y="9823"/>
                    <a:pt x="4120" y="9573"/>
                    <a:pt x="4632" y="9085"/>
                  </a:cubicBezTo>
                  <a:lnTo>
                    <a:pt x="6204" y="7501"/>
                  </a:lnTo>
                  <a:cubicBezTo>
                    <a:pt x="6287" y="7430"/>
                    <a:pt x="6287" y="7322"/>
                    <a:pt x="6204" y="7251"/>
                  </a:cubicBezTo>
                  <a:cubicBezTo>
                    <a:pt x="6176" y="7242"/>
                    <a:pt x="6143" y="7236"/>
                    <a:pt x="6109" y="7236"/>
                  </a:cubicBezTo>
                  <a:cubicBezTo>
                    <a:pt x="6055" y="7236"/>
                    <a:pt x="5997" y="7250"/>
                    <a:pt x="5954" y="7287"/>
                  </a:cubicBezTo>
                  <a:lnTo>
                    <a:pt x="4382" y="8858"/>
                  </a:lnTo>
                  <a:cubicBezTo>
                    <a:pt x="3965" y="9275"/>
                    <a:pt x="3406" y="9513"/>
                    <a:pt x="2810" y="9513"/>
                  </a:cubicBezTo>
                  <a:cubicBezTo>
                    <a:pt x="2215" y="9513"/>
                    <a:pt x="1667" y="9287"/>
                    <a:pt x="1251" y="8858"/>
                  </a:cubicBezTo>
                  <a:cubicBezTo>
                    <a:pt x="394" y="8001"/>
                    <a:pt x="394" y="6596"/>
                    <a:pt x="1251" y="5739"/>
                  </a:cubicBezTo>
                  <a:lnTo>
                    <a:pt x="4215" y="2774"/>
                  </a:lnTo>
                  <a:cubicBezTo>
                    <a:pt x="4632" y="2358"/>
                    <a:pt x="5180" y="2119"/>
                    <a:pt x="5775" y="2119"/>
                  </a:cubicBezTo>
                  <a:cubicBezTo>
                    <a:pt x="6370" y="2119"/>
                    <a:pt x="6918" y="2346"/>
                    <a:pt x="7335" y="2774"/>
                  </a:cubicBezTo>
                  <a:cubicBezTo>
                    <a:pt x="7573" y="3012"/>
                    <a:pt x="7775" y="3310"/>
                    <a:pt x="7871" y="3632"/>
                  </a:cubicBezTo>
                  <a:lnTo>
                    <a:pt x="6478" y="5036"/>
                  </a:lnTo>
                  <a:cubicBezTo>
                    <a:pt x="6287" y="5227"/>
                    <a:pt x="6049" y="5334"/>
                    <a:pt x="5775" y="5334"/>
                  </a:cubicBezTo>
                  <a:cubicBezTo>
                    <a:pt x="5513" y="5334"/>
                    <a:pt x="5251" y="5227"/>
                    <a:pt x="5073" y="5036"/>
                  </a:cubicBezTo>
                  <a:cubicBezTo>
                    <a:pt x="4989" y="4941"/>
                    <a:pt x="4918" y="4822"/>
                    <a:pt x="4858" y="4703"/>
                  </a:cubicBezTo>
                  <a:cubicBezTo>
                    <a:pt x="4829" y="4634"/>
                    <a:pt x="4751" y="4590"/>
                    <a:pt x="4677" y="4590"/>
                  </a:cubicBezTo>
                  <a:cubicBezTo>
                    <a:pt x="4662" y="4590"/>
                    <a:pt x="4647" y="4592"/>
                    <a:pt x="4632" y="4596"/>
                  </a:cubicBezTo>
                  <a:cubicBezTo>
                    <a:pt x="4537" y="4632"/>
                    <a:pt x="4501" y="4739"/>
                    <a:pt x="4525" y="4822"/>
                  </a:cubicBezTo>
                  <a:cubicBezTo>
                    <a:pt x="4596" y="4989"/>
                    <a:pt x="4692" y="5132"/>
                    <a:pt x="4823" y="5275"/>
                  </a:cubicBezTo>
                  <a:cubicBezTo>
                    <a:pt x="5073" y="5525"/>
                    <a:pt x="5418" y="5679"/>
                    <a:pt x="5775" y="5679"/>
                  </a:cubicBezTo>
                  <a:cubicBezTo>
                    <a:pt x="6132" y="5679"/>
                    <a:pt x="6478" y="5537"/>
                    <a:pt x="6728" y="5275"/>
                  </a:cubicBezTo>
                  <a:lnTo>
                    <a:pt x="9692" y="2310"/>
                  </a:lnTo>
                  <a:cubicBezTo>
                    <a:pt x="9942" y="2060"/>
                    <a:pt x="10097" y="1715"/>
                    <a:pt x="10097" y="1357"/>
                  </a:cubicBezTo>
                  <a:cubicBezTo>
                    <a:pt x="10097" y="1000"/>
                    <a:pt x="9954" y="655"/>
                    <a:pt x="9692" y="405"/>
                  </a:cubicBezTo>
                  <a:cubicBezTo>
                    <a:pt x="9442" y="155"/>
                    <a:pt x="9097" y="0"/>
                    <a:pt x="87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258;p59">
              <a:extLst>
                <a:ext uri="{FF2B5EF4-FFF2-40B4-BE49-F238E27FC236}">
                  <a16:creationId xmlns:a16="http://schemas.microsoft.com/office/drawing/2014/main" id="{C1F655EA-1BE5-D6A4-535F-40491C7A2DAC}"/>
                </a:ext>
              </a:extLst>
            </p:cNvPr>
            <p:cNvSpPr/>
            <p:nvPr/>
          </p:nvSpPr>
          <p:spPr>
            <a:xfrm>
              <a:off x="6705588" y="3808035"/>
              <a:ext cx="321744" cy="313787"/>
            </a:xfrm>
            <a:custGeom>
              <a:avLst/>
              <a:gdLst/>
              <a:ahLst/>
              <a:cxnLst/>
              <a:rect l="l" t="t" r="r" b="b"/>
              <a:pathLst>
                <a:path w="10109" h="9859" extrusionOk="0">
                  <a:moveTo>
                    <a:pt x="7281" y="1"/>
                  </a:moveTo>
                  <a:cubicBezTo>
                    <a:pt x="6623" y="1"/>
                    <a:pt x="5965" y="251"/>
                    <a:pt x="5465" y="751"/>
                  </a:cubicBezTo>
                  <a:lnTo>
                    <a:pt x="3894" y="2322"/>
                  </a:lnTo>
                  <a:cubicBezTo>
                    <a:pt x="3810" y="2406"/>
                    <a:pt x="3810" y="2501"/>
                    <a:pt x="3894" y="2584"/>
                  </a:cubicBezTo>
                  <a:cubicBezTo>
                    <a:pt x="3929" y="2620"/>
                    <a:pt x="3974" y="2638"/>
                    <a:pt x="4019" y="2638"/>
                  </a:cubicBezTo>
                  <a:cubicBezTo>
                    <a:pt x="4063" y="2638"/>
                    <a:pt x="4108" y="2620"/>
                    <a:pt x="4144" y="2584"/>
                  </a:cubicBezTo>
                  <a:lnTo>
                    <a:pt x="5715" y="1001"/>
                  </a:lnTo>
                  <a:cubicBezTo>
                    <a:pt x="6150" y="572"/>
                    <a:pt x="6715" y="358"/>
                    <a:pt x="7281" y="358"/>
                  </a:cubicBezTo>
                  <a:cubicBezTo>
                    <a:pt x="7846" y="358"/>
                    <a:pt x="8412" y="572"/>
                    <a:pt x="8847" y="1001"/>
                  </a:cubicBezTo>
                  <a:cubicBezTo>
                    <a:pt x="9704" y="1870"/>
                    <a:pt x="9704" y="3263"/>
                    <a:pt x="8847" y="4132"/>
                  </a:cubicBezTo>
                  <a:lnTo>
                    <a:pt x="5882" y="7085"/>
                  </a:lnTo>
                  <a:cubicBezTo>
                    <a:pt x="5465" y="7501"/>
                    <a:pt x="4918" y="7740"/>
                    <a:pt x="4322" y="7740"/>
                  </a:cubicBezTo>
                  <a:cubicBezTo>
                    <a:pt x="3727" y="7740"/>
                    <a:pt x="3179" y="7525"/>
                    <a:pt x="2763" y="7085"/>
                  </a:cubicBezTo>
                  <a:cubicBezTo>
                    <a:pt x="2524" y="6847"/>
                    <a:pt x="2322" y="6549"/>
                    <a:pt x="2227" y="6227"/>
                  </a:cubicBezTo>
                  <a:lnTo>
                    <a:pt x="3620" y="4823"/>
                  </a:lnTo>
                  <a:cubicBezTo>
                    <a:pt x="3810" y="4632"/>
                    <a:pt x="4048" y="4525"/>
                    <a:pt x="4322" y="4525"/>
                  </a:cubicBezTo>
                  <a:cubicBezTo>
                    <a:pt x="4584" y="4525"/>
                    <a:pt x="4846" y="4632"/>
                    <a:pt x="5025" y="4823"/>
                  </a:cubicBezTo>
                  <a:cubicBezTo>
                    <a:pt x="5108" y="4918"/>
                    <a:pt x="5179" y="5037"/>
                    <a:pt x="5239" y="5156"/>
                  </a:cubicBezTo>
                  <a:cubicBezTo>
                    <a:pt x="5269" y="5225"/>
                    <a:pt x="5347" y="5269"/>
                    <a:pt x="5420" y="5269"/>
                  </a:cubicBezTo>
                  <a:cubicBezTo>
                    <a:pt x="5435" y="5269"/>
                    <a:pt x="5451" y="5267"/>
                    <a:pt x="5465" y="5263"/>
                  </a:cubicBezTo>
                  <a:cubicBezTo>
                    <a:pt x="5560" y="5227"/>
                    <a:pt x="5596" y="5120"/>
                    <a:pt x="5572" y="5037"/>
                  </a:cubicBezTo>
                  <a:cubicBezTo>
                    <a:pt x="5501" y="4870"/>
                    <a:pt x="5406" y="4727"/>
                    <a:pt x="5275" y="4584"/>
                  </a:cubicBezTo>
                  <a:cubicBezTo>
                    <a:pt x="5025" y="4334"/>
                    <a:pt x="4679" y="4192"/>
                    <a:pt x="4322" y="4192"/>
                  </a:cubicBezTo>
                  <a:cubicBezTo>
                    <a:pt x="3965" y="4192"/>
                    <a:pt x="3620" y="4322"/>
                    <a:pt x="3370" y="4584"/>
                  </a:cubicBezTo>
                  <a:lnTo>
                    <a:pt x="1929" y="6037"/>
                  </a:lnTo>
                  <a:cubicBezTo>
                    <a:pt x="1893" y="6049"/>
                    <a:pt x="1881" y="6061"/>
                    <a:pt x="1870" y="6097"/>
                  </a:cubicBezTo>
                  <a:lnTo>
                    <a:pt x="405" y="7549"/>
                  </a:lnTo>
                  <a:cubicBezTo>
                    <a:pt x="155" y="7799"/>
                    <a:pt x="0" y="8144"/>
                    <a:pt x="0" y="8502"/>
                  </a:cubicBezTo>
                  <a:cubicBezTo>
                    <a:pt x="0" y="8859"/>
                    <a:pt x="143" y="9204"/>
                    <a:pt x="405" y="9454"/>
                  </a:cubicBezTo>
                  <a:cubicBezTo>
                    <a:pt x="655" y="9704"/>
                    <a:pt x="1000" y="9859"/>
                    <a:pt x="1358" y="9859"/>
                  </a:cubicBezTo>
                  <a:cubicBezTo>
                    <a:pt x="1715" y="9859"/>
                    <a:pt x="2060" y="9728"/>
                    <a:pt x="2310" y="9454"/>
                  </a:cubicBezTo>
                  <a:lnTo>
                    <a:pt x="3251" y="8513"/>
                  </a:lnTo>
                  <a:cubicBezTo>
                    <a:pt x="3322" y="8442"/>
                    <a:pt x="3322" y="8335"/>
                    <a:pt x="3251" y="8263"/>
                  </a:cubicBezTo>
                  <a:cubicBezTo>
                    <a:pt x="3215" y="8228"/>
                    <a:pt x="3170" y="8210"/>
                    <a:pt x="3126" y="8210"/>
                  </a:cubicBezTo>
                  <a:cubicBezTo>
                    <a:pt x="3081" y="8210"/>
                    <a:pt x="3036" y="8228"/>
                    <a:pt x="3001" y="8263"/>
                  </a:cubicBezTo>
                  <a:lnTo>
                    <a:pt x="2060" y="9204"/>
                  </a:lnTo>
                  <a:cubicBezTo>
                    <a:pt x="1870" y="9395"/>
                    <a:pt x="1631" y="9502"/>
                    <a:pt x="1358" y="9502"/>
                  </a:cubicBezTo>
                  <a:cubicBezTo>
                    <a:pt x="1096" y="9502"/>
                    <a:pt x="834" y="9395"/>
                    <a:pt x="655" y="9204"/>
                  </a:cubicBezTo>
                  <a:cubicBezTo>
                    <a:pt x="465" y="9014"/>
                    <a:pt x="357" y="8775"/>
                    <a:pt x="357" y="8502"/>
                  </a:cubicBezTo>
                  <a:cubicBezTo>
                    <a:pt x="357" y="8240"/>
                    <a:pt x="465" y="7978"/>
                    <a:pt x="655" y="7799"/>
                  </a:cubicBezTo>
                  <a:lnTo>
                    <a:pt x="1941" y="6525"/>
                  </a:lnTo>
                  <a:cubicBezTo>
                    <a:pt x="2072" y="6835"/>
                    <a:pt x="2251" y="7120"/>
                    <a:pt x="2501" y="7370"/>
                  </a:cubicBezTo>
                  <a:cubicBezTo>
                    <a:pt x="2989" y="7859"/>
                    <a:pt x="3632" y="8132"/>
                    <a:pt x="4322" y="8132"/>
                  </a:cubicBezTo>
                  <a:cubicBezTo>
                    <a:pt x="5001" y="8132"/>
                    <a:pt x="5644" y="7859"/>
                    <a:pt x="6132" y="7370"/>
                  </a:cubicBezTo>
                  <a:lnTo>
                    <a:pt x="9097" y="4406"/>
                  </a:lnTo>
                  <a:cubicBezTo>
                    <a:pt x="10109" y="3382"/>
                    <a:pt x="10109" y="1751"/>
                    <a:pt x="9097" y="751"/>
                  </a:cubicBezTo>
                  <a:cubicBezTo>
                    <a:pt x="8597" y="251"/>
                    <a:pt x="7939" y="1"/>
                    <a:pt x="728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7562;p63">
            <a:extLst>
              <a:ext uri="{FF2B5EF4-FFF2-40B4-BE49-F238E27FC236}">
                <a16:creationId xmlns:a16="http://schemas.microsoft.com/office/drawing/2014/main" id="{B883DD81-956B-851F-AC16-2C76C81A1979}"/>
              </a:ext>
            </a:extLst>
          </p:cNvPr>
          <p:cNvGrpSpPr/>
          <p:nvPr/>
        </p:nvGrpSpPr>
        <p:grpSpPr>
          <a:xfrm>
            <a:off x="3416872" y="990757"/>
            <a:ext cx="350576" cy="280454"/>
            <a:chOff x="7500054" y="2934735"/>
            <a:chExt cx="350576" cy="280454"/>
          </a:xfrm>
          <a:solidFill>
            <a:schemeClr val="bg1"/>
          </a:solidFill>
        </p:grpSpPr>
        <p:sp>
          <p:nvSpPr>
            <p:cNvPr id="15" name="Google Shape;7563;p63">
              <a:extLst>
                <a:ext uri="{FF2B5EF4-FFF2-40B4-BE49-F238E27FC236}">
                  <a16:creationId xmlns:a16="http://schemas.microsoft.com/office/drawing/2014/main" id="{35EB8EC6-1218-15EA-D99E-417B005A7A1F}"/>
                </a:ext>
              </a:extLst>
            </p:cNvPr>
            <p:cNvSpPr/>
            <p:nvPr/>
          </p:nvSpPr>
          <p:spPr>
            <a:xfrm>
              <a:off x="7571671" y="2959371"/>
              <a:ext cx="191426" cy="10249"/>
            </a:xfrm>
            <a:custGeom>
              <a:avLst/>
              <a:gdLst/>
              <a:ahLst/>
              <a:cxnLst/>
              <a:rect l="l" t="t" r="r" b="b"/>
              <a:pathLst>
                <a:path w="6014" h="322" extrusionOk="0">
                  <a:moveTo>
                    <a:pt x="156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5847" y="322"/>
                  </a:lnTo>
                  <a:cubicBezTo>
                    <a:pt x="5930" y="322"/>
                    <a:pt x="6014" y="250"/>
                    <a:pt x="6014" y="167"/>
                  </a:cubicBezTo>
                  <a:cubicBezTo>
                    <a:pt x="6014" y="71"/>
                    <a:pt x="5930" y="0"/>
                    <a:pt x="58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564;p63">
              <a:extLst>
                <a:ext uri="{FF2B5EF4-FFF2-40B4-BE49-F238E27FC236}">
                  <a16:creationId xmlns:a16="http://schemas.microsoft.com/office/drawing/2014/main" id="{AE238F75-B99F-D476-6A0F-30603FFAB06C}"/>
                </a:ext>
              </a:extLst>
            </p:cNvPr>
            <p:cNvSpPr/>
            <p:nvPr/>
          </p:nvSpPr>
          <p:spPr>
            <a:xfrm>
              <a:off x="7500054" y="2934735"/>
              <a:ext cx="350576" cy="280454"/>
            </a:xfrm>
            <a:custGeom>
              <a:avLst/>
              <a:gdLst/>
              <a:ahLst/>
              <a:cxnLst/>
              <a:rect l="l" t="t" r="r" b="b"/>
              <a:pathLst>
                <a:path w="11014" h="8811" extrusionOk="0">
                  <a:moveTo>
                    <a:pt x="1501" y="310"/>
                  </a:moveTo>
                  <a:lnTo>
                    <a:pt x="1501" y="1560"/>
                  </a:lnTo>
                  <a:lnTo>
                    <a:pt x="310" y="1560"/>
                  </a:lnTo>
                  <a:lnTo>
                    <a:pt x="310" y="417"/>
                  </a:lnTo>
                  <a:cubicBezTo>
                    <a:pt x="310" y="357"/>
                    <a:pt x="358" y="310"/>
                    <a:pt x="417" y="310"/>
                  </a:cubicBezTo>
                  <a:close/>
                  <a:moveTo>
                    <a:pt x="8990" y="310"/>
                  </a:moveTo>
                  <a:cubicBezTo>
                    <a:pt x="9049" y="310"/>
                    <a:pt x="9097" y="357"/>
                    <a:pt x="9097" y="417"/>
                  </a:cubicBezTo>
                  <a:lnTo>
                    <a:pt x="9097" y="1560"/>
                  </a:lnTo>
                  <a:lnTo>
                    <a:pt x="1834" y="1560"/>
                  </a:lnTo>
                  <a:lnTo>
                    <a:pt x="1834" y="310"/>
                  </a:lnTo>
                  <a:close/>
                  <a:moveTo>
                    <a:pt x="10419" y="3453"/>
                  </a:moveTo>
                  <a:cubicBezTo>
                    <a:pt x="10561" y="3453"/>
                    <a:pt x="10704" y="3572"/>
                    <a:pt x="10704" y="3739"/>
                  </a:cubicBezTo>
                  <a:cubicBezTo>
                    <a:pt x="10704" y="3893"/>
                    <a:pt x="10561" y="4013"/>
                    <a:pt x="10419" y="4013"/>
                  </a:cubicBezTo>
                  <a:cubicBezTo>
                    <a:pt x="10264" y="4013"/>
                    <a:pt x="10133" y="3893"/>
                    <a:pt x="10133" y="3739"/>
                  </a:cubicBezTo>
                  <a:cubicBezTo>
                    <a:pt x="10133" y="3572"/>
                    <a:pt x="10252" y="3453"/>
                    <a:pt x="10419" y="3453"/>
                  </a:cubicBezTo>
                  <a:close/>
                  <a:moveTo>
                    <a:pt x="6537" y="4786"/>
                  </a:moveTo>
                  <a:cubicBezTo>
                    <a:pt x="6680" y="4786"/>
                    <a:pt x="6811" y="4906"/>
                    <a:pt x="6811" y="5072"/>
                  </a:cubicBezTo>
                  <a:cubicBezTo>
                    <a:pt x="6811" y="5239"/>
                    <a:pt x="6680" y="5358"/>
                    <a:pt x="6537" y="5358"/>
                  </a:cubicBezTo>
                  <a:cubicBezTo>
                    <a:pt x="6382" y="5358"/>
                    <a:pt x="6251" y="5239"/>
                    <a:pt x="6251" y="5072"/>
                  </a:cubicBezTo>
                  <a:cubicBezTo>
                    <a:pt x="6251" y="4906"/>
                    <a:pt x="6370" y="4786"/>
                    <a:pt x="6537" y="4786"/>
                  </a:cubicBezTo>
                  <a:close/>
                  <a:moveTo>
                    <a:pt x="8240" y="6156"/>
                  </a:moveTo>
                  <a:cubicBezTo>
                    <a:pt x="8394" y="6156"/>
                    <a:pt x="8525" y="6275"/>
                    <a:pt x="8525" y="6441"/>
                  </a:cubicBezTo>
                  <a:cubicBezTo>
                    <a:pt x="8525" y="6608"/>
                    <a:pt x="8394" y="6727"/>
                    <a:pt x="8240" y="6727"/>
                  </a:cubicBezTo>
                  <a:cubicBezTo>
                    <a:pt x="8097" y="6727"/>
                    <a:pt x="7966" y="6608"/>
                    <a:pt x="7966" y="6441"/>
                  </a:cubicBezTo>
                  <a:cubicBezTo>
                    <a:pt x="7966" y="6299"/>
                    <a:pt x="8073" y="6156"/>
                    <a:pt x="8240" y="6156"/>
                  </a:cubicBezTo>
                  <a:close/>
                  <a:moveTo>
                    <a:pt x="4811" y="6382"/>
                  </a:moveTo>
                  <a:cubicBezTo>
                    <a:pt x="4954" y="6382"/>
                    <a:pt x="5085" y="6501"/>
                    <a:pt x="5085" y="6668"/>
                  </a:cubicBezTo>
                  <a:cubicBezTo>
                    <a:pt x="5085" y="6834"/>
                    <a:pt x="4954" y="6953"/>
                    <a:pt x="4811" y="6953"/>
                  </a:cubicBezTo>
                  <a:cubicBezTo>
                    <a:pt x="4656" y="6953"/>
                    <a:pt x="4525" y="6834"/>
                    <a:pt x="4525" y="6668"/>
                  </a:cubicBezTo>
                  <a:cubicBezTo>
                    <a:pt x="4525" y="6501"/>
                    <a:pt x="4644" y="6382"/>
                    <a:pt x="4811" y="6382"/>
                  </a:cubicBezTo>
                  <a:close/>
                  <a:moveTo>
                    <a:pt x="417" y="0"/>
                  </a:moveTo>
                  <a:cubicBezTo>
                    <a:pt x="179" y="0"/>
                    <a:pt x="1" y="143"/>
                    <a:pt x="1" y="417"/>
                  </a:cubicBezTo>
                  <a:lnTo>
                    <a:pt x="1" y="8382"/>
                  </a:lnTo>
                  <a:cubicBezTo>
                    <a:pt x="1" y="8620"/>
                    <a:pt x="191" y="8787"/>
                    <a:pt x="417" y="8787"/>
                  </a:cubicBezTo>
                  <a:lnTo>
                    <a:pt x="4513" y="8787"/>
                  </a:lnTo>
                  <a:cubicBezTo>
                    <a:pt x="4596" y="8787"/>
                    <a:pt x="4668" y="8715"/>
                    <a:pt x="4668" y="8632"/>
                  </a:cubicBezTo>
                  <a:cubicBezTo>
                    <a:pt x="4668" y="8537"/>
                    <a:pt x="4596" y="8465"/>
                    <a:pt x="4513" y="8465"/>
                  </a:cubicBezTo>
                  <a:lnTo>
                    <a:pt x="417" y="8465"/>
                  </a:lnTo>
                  <a:cubicBezTo>
                    <a:pt x="358" y="8465"/>
                    <a:pt x="310" y="8418"/>
                    <a:pt x="310" y="8358"/>
                  </a:cubicBezTo>
                  <a:lnTo>
                    <a:pt x="310" y="1869"/>
                  </a:lnTo>
                  <a:lnTo>
                    <a:pt x="9073" y="1869"/>
                  </a:lnTo>
                  <a:lnTo>
                    <a:pt x="9073" y="5144"/>
                  </a:lnTo>
                  <a:lnTo>
                    <a:pt x="8502" y="5894"/>
                  </a:lnTo>
                  <a:cubicBezTo>
                    <a:pt x="8418" y="5846"/>
                    <a:pt x="8335" y="5834"/>
                    <a:pt x="8240" y="5834"/>
                  </a:cubicBezTo>
                  <a:cubicBezTo>
                    <a:pt x="8109" y="5834"/>
                    <a:pt x="7978" y="5870"/>
                    <a:pt x="7871" y="5965"/>
                  </a:cubicBezTo>
                  <a:lnTo>
                    <a:pt x="7073" y="5322"/>
                  </a:lnTo>
                  <a:cubicBezTo>
                    <a:pt x="7109" y="5251"/>
                    <a:pt x="7132" y="5156"/>
                    <a:pt x="7132" y="5060"/>
                  </a:cubicBezTo>
                  <a:cubicBezTo>
                    <a:pt x="7132" y="4727"/>
                    <a:pt x="6859" y="4441"/>
                    <a:pt x="6513" y="4441"/>
                  </a:cubicBezTo>
                  <a:cubicBezTo>
                    <a:pt x="6192" y="4441"/>
                    <a:pt x="5906" y="4715"/>
                    <a:pt x="5906" y="5060"/>
                  </a:cubicBezTo>
                  <a:cubicBezTo>
                    <a:pt x="5906" y="5167"/>
                    <a:pt x="5942" y="5263"/>
                    <a:pt x="5978" y="5358"/>
                  </a:cubicBezTo>
                  <a:lnTo>
                    <a:pt x="5108" y="6144"/>
                  </a:lnTo>
                  <a:cubicBezTo>
                    <a:pt x="5013" y="6084"/>
                    <a:pt x="4906" y="6049"/>
                    <a:pt x="4787" y="6049"/>
                  </a:cubicBezTo>
                  <a:cubicBezTo>
                    <a:pt x="4465" y="6049"/>
                    <a:pt x="4180" y="6322"/>
                    <a:pt x="4180" y="6668"/>
                  </a:cubicBezTo>
                  <a:cubicBezTo>
                    <a:pt x="4180" y="6989"/>
                    <a:pt x="4454" y="7275"/>
                    <a:pt x="4787" y="7275"/>
                  </a:cubicBezTo>
                  <a:cubicBezTo>
                    <a:pt x="5132" y="7275"/>
                    <a:pt x="5406" y="7001"/>
                    <a:pt x="5406" y="6668"/>
                  </a:cubicBezTo>
                  <a:cubicBezTo>
                    <a:pt x="5406" y="6560"/>
                    <a:pt x="5370" y="6465"/>
                    <a:pt x="5323" y="6382"/>
                  </a:cubicBezTo>
                  <a:lnTo>
                    <a:pt x="6204" y="5572"/>
                  </a:lnTo>
                  <a:cubicBezTo>
                    <a:pt x="6299" y="5620"/>
                    <a:pt x="6394" y="5656"/>
                    <a:pt x="6501" y="5656"/>
                  </a:cubicBezTo>
                  <a:cubicBezTo>
                    <a:pt x="6620" y="5656"/>
                    <a:pt x="6740" y="5620"/>
                    <a:pt x="6835" y="5548"/>
                  </a:cubicBezTo>
                  <a:lnTo>
                    <a:pt x="7644" y="6203"/>
                  </a:lnTo>
                  <a:cubicBezTo>
                    <a:pt x="7621" y="6263"/>
                    <a:pt x="7609" y="6334"/>
                    <a:pt x="7609" y="6406"/>
                  </a:cubicBezTo>
                  <a:cubicBezTo>
                    <a:pt x="7609" y="6739"/>
                    <a:pt x="7871" y="7025"/>
                    <a:pt x="8216" y="7025"/>
                  </a:cubicBezTo>
                  <a:cubicBezTo>
                    <a:pt x="8561" y="7025"/>
                    <a:pt x="8823" y="6751"/>
                    <a:pt x="8823" y="6406"/>
                  </a:cubicBezTo>
                  <a:cubicBezTo>
                    <a:pt x="8823" y="6287"/>
                    <a:pt x="8799" y="6168"/>
                    <a:pt x="8716" y="6084"/>
                  </a:cubicBezTo>
                  <a:lnTo>
                    <a:pt x="9061" y="5656"/>
                  </a:lnTo>
                  <a:lnTo>
                    <a:pt x="9061" y="8382"/>
                  </a:lnTo>
                  <a:cubicBezTo>
                    <a:pt x="9061" y="8442"/>
                    <a:pt x="9014" y="8477"/>
                    <a:pt x="8954" y="8477"/>
                  </a:cubicBezTo>
                  <a:lnTo>
                    <a:pt x="5227" y="8477"/>
                  </a:lnTo>
                  <a:cubicBezTo>
                    <a:pt x="5132" y="8477"/>
                    <a:pt x="5061" y="8561"/>
                    <a:pt x="5061" y="8644"/>
                  </a:cubicBezTo>
                  <a:cubicBezTo>
                    <a:pt x="5061" y="8739"/>
                    <a:pt x="5132" y="8811"/>
                    <a:pt x="5227" y="8811"/>
                  </a:cubicBezTo>
                  <a:lnTo>
                    <a:pt x="8954" y="8811"/>
                  </a:lnTo>
                  <a:cubicBezTo>
                    <a:pt x="9192" y="8811"/>
                    <a:pt x="9371" y="8620"/>
                    <a:pt x="9371" y="8394"/>
                  </a:cubicBezTo>
                  <a:lnTo>
                    <a:pt x="9371" y="5287"/>
                  </a:lnTo>
                  <a:lnTo>
                    <a:pt x="10145" y="4298"/>
                  </a:lnTo>
                  <a:cubicBezTo>
                    <a:pt x="10228" y="4334"/>
                    <a:pt x="10299" y="4346"/>
                    <a:pt x="10383" y="4346"/>
                  </a:cubicBezTo>
                  <a:cubicBezTo>
                    <a:pt x="10716" y="4346"/>
                    <a:pt x="10990" y="4072"/>
                    <a:pt x="10990" y="3739"/>
                  </a:cubicBezTo>
                  <a:cubicBezTo>
                    <a:pt x="11014" y="3405"/>
                    <a:pt x="10740" y="3131"/>
                    <a:pt x="10419" y="3131"/>
                  </a:cubicBezTo>
                  <a:cubicBezTo>
                    <a:pt x="10085" y="3131"/>
                    <a:pt x="9811" y="3405"/>
                    <a:pt x="9811" y="3751"/>
                  </a:cubicBezTo>
                  <a:cubicBezTo>
                    <a:pt x="9811" y="3882"/>
                    <a:pt x="9847" y="4001"/>
                    <a:pt x="9930" y="4108"/>
                  </a:cubicBezTo>
                  <a:lnTo>
                    <a:pt x="9407" y="4763"/>
                  </a:lnTo>
                  <a:lnTo>
                    <a:pt x="9407" y="381"/>
                  </a:lnTo>
                  <a:cubicBezTo>
                    <a:pt x="9407" y="191"/>
                    <a:pt x="9276" y="0"/>
                    <a:pt x="899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565;p63">
              <a:extLst>
                <a:ext uri="{FF2B5EF4-FFF2-40B4-BE49-F238E27FC236}">
                  <a16:creationId xmlns:a16="http://schemas.microsoft.com/office/drawing/2014/main" id="{1BDA0C39-E291-39EF-039D-0B9ECA756BA8}"/>
                </a:ext>
              </a:extLst>
            </p:cNvPr>
            <p:cNvSpPr/>
            <p:nvPr/>
          </p:nvSpPr>
          <p:spPr>
            <a:xfrm>
              <a:off x="7539459" y="3074564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566;p63">
              <a:extLst>
                <a:ext uri="{FF2B5EF4-FFF2-40B4-BE49-F238E27FC236}">
                  <a16:creationId xmlns:a16="http://schemas.microsoft.com/office/drawing/2014/main" id="{5E58581C-3819-11B3-023D-15469AEF78F0}"/>
                </a:ext>
              </a:extLst>
            </p:cNvPr>
            <p:cNvSpPr/>
            <p:nvPr/>
          </p:nvSpPr>
          <p:spPr>
            <a:xfrm>
              <a:off x="7539459" y="3099582"/>
              <a:ext cx="82663" cy="10249"/>
            </a:xfrm>
            <a:custGeom>
              <a:avLst/>
              <a:gdLst/>
              <a:ahLst/>
              <a:cxnLst/>
              <a:rect l="l" t="t" r="r" b="b"/>
              <a:pathLst>
                <a:path w="259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7567;p63">
              <a:extLst>
                <a:ext uri="{FF2B5EF4-FFF2-40B4-BE49-F238E27FC236}">
                  <a16:creationId xmlns:a16="http://schemas.microsoft.com/office/drawing/2014/main" id="{AE9D7E6A-4B77-EC0F-C046-23BD48745096}"/>
                </a:ext>
              </a:extLst>
            </p:cNvPr>
            <p:cNvSpPr/>
            <p:nvPr/>
          </p:nvSpPr>
          <p:spPr>
            <a:xfrm>
              <a:off x="7539459" y="3124601"/>
              <a:ext cx="82663" cy="10631"/>
            </a:xfrm>
            <a:custGeom>
              <a:avLst/>
              <a:gdLst/>
              <a:ahLst/>
              <a:cxnLst/>
              <a:rect l="l" t="t" r="r" b="b"/>
              <a:pathLst>
                <a:path w="2597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50"/>
                    <a:pt x="2596" y="167"/>
                  </a:cubicBezTo>
                  <a:cubicBezTo>
                    <a:pt x="2596" y="72"/>
                    <a:pt x="2525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7568;p63">
              <a:extLst>
                <a:ext uri="{FF2B5EF4-FFF2-40B4-BE49-F238E27FC236}">
                  <a16:creationId xmlns:a16="http://schemas.microsoft.com/office/drawing/2014/main" id="{63509602-C21E-B3E9-C64A-452E3DC5614F}"/>
                </a:ext>
              </a:extLst>
            </p:cNvPr>
            <p:cNvSpPr/>
            <p:nvPr/>
          </p:nvSpPr>
          <p:spPr>
            <a:xfrm>
              <a:off x="7539459" y="3149587"/>
              <a:ext cx="82663" cy="10663"/>
            </a:xfrm>
            <a:custGeom>
              <a:avLst/>
              <a:gdLst/>
              <a:ahLst/>
              <a:cxnLst/>
              <a:rect l="l" t="t" r="r" b="b"/>
              <a:pathLst>
                <a:path w="2597" h="335" extrusionOk="0">
                  <a:moveTo>
                    <a:pt x="156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56" y="334"/>
                  </a:cubicBezTo>
                  <a:lnTo>
                    <a:pt x="2442" y="334"/>
                  </a:lnTo>
                  <a:cubicBezTo>
                    <a:pt x="2525" y="334"/>
                    <a:pt x="2596" y="263"/>
                    <a:pt x="2596" y="168"/>
                  </a:cubicBezTo>
                  <a:cubicBezTo>
                    <a:pt x="2596" y="84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7569;p63">
              <a:extLst>
                <a:ext uri="{FF2B5EF4-FFF2-40B4-BE49-F238E27FC236}">
                  <a16:creationId xmlns:a16="http://schemas.microsoft.com/office/drawing/2014/main" id="{3C298BBA-0BCE-A379-FF77-6389C996D60A}"/>
                </a:ext>
              </a:extLst>
            </p:cNvPr>
            <p:cNvSpPr/>
            <p:nvPr/>
          </p:nvSpPr>
          <p:spPr>
            <a:xfrm>
              <a:off x="7539459" y="3174988"/>
              <a:ext cx="82663" cy="10281"/>
            </a:xfrm>
            <a:custGeom>
              <a:avLst/>
              <a:gdLst/>
              <a:ahLst/>
              <a:cxnLst/>
              <a:rect l="l" t="t" r="r" b="b"/>
              <a:pathLst>
                <a:path w="2597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442" y="322"/>
                  </a:lnTo>
                  <a:cubicBezTo>
                    <a:pt x="2525" y="322"/>
                    <a:pt x="2596" y="251"/>
                    <a:pt x="2596" y="155"/>
                  </a:cubicBezTo>
                  <a:cubicBezTo>
                    <a:pt x="2596" y="72"/>
                    <a:pt x="2525" y="1"/>
                    <a:pt x="244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7570;p63">
              <a:extLst>
                <a:ext uri="{FF2B5EF4-FFF2-40B4-BE49-F238E27FC236}">
                  <a16:creationId xmlns:a16="http://schemas.microsoft.com/office/drawing/2014/main" id="{BEF6B63D-A887-A412-6AF4-E629E7782292}"/>
                </a:ext>
              </a:extLst>
            </p:cNvPr>
            <p:cNvSpPr/>
            <p:nvPr/>
          </p:nvSpPr>
          <p:spPr>
            <a:xfrm>
              <a:off x="7539459" y="3011286"/>
              <a:ext cx="220614" cy="47395"/>
            </a:xfrm>
            <a:custGeom>
              <a:avLst/>
              <a:gdLst/>
              <a:ahLst/>
              <a:cxnLst/>
              <a:rect l="l" t="t" r="r" b="b"/>
              <a:pathLst>
                <a:path w="6931" h="1489" extrusionOk="0">
                  <a:moveTo>
                    <a:pt x="418" y="0"/>
                  </a:moveTo>
                  <a:cubicBezTo>
                    <a:pt x="179" y="0"/>
                    <a:pt x="1" y="191"/>
                    <a:pt x="1" y="417"/>
                  </a:cubicBezTo>
                  <a:lnTo>
                    <a:pt x="1" y="1072"/>
                  </a:lnTo>
                  <a:cubicBezTo>
                    <a:pt x="1" y="1310"/>
                    <a:pt x="191" y="1488"/>
                    <a:pt x="418" y="1488"/>
                  </a:cubicBezTo>
                  <a:lnTo>
                    <a:pt x="3251" y="1488"/>
                  </a:lnTo>
                  <a:cubicBezTo>
                    <a:pt x="3346" y="1488"/>
                    <a:pt x="3418" y="1417"/>
                    <a:pt x="3418" y="1322"/>
                  </a:cubicBezTo>
                  <a:cubicBezTo>
                    <a:pt x="3418" y="1238"/>
                    <a:pt x="3346" y="1167"/>
                    <a:pt x="3251" y="1167"/>
                  </a:cubicBezTo>
                  <a:lnTo>
                    <a:pt x="418" y="1167"/>
                  </a:lnTo>
                  <a:cubicBezTo>
                    <a:pt x="358" y="1167"/>
                    <a:pt x="310" y="1119"/>
                    <a:pt x="310" y="1060"/>
                  </a:cubicBezTo>
                  <a:lnTo>
                    <a:pt x="310" y="405"/>
                  </a:lnTo>
                  <a:cubicBezTo>
                    <a:pt x="310" y="345"/>
                    <a:pt x="358" y="298"/>
                    <a:pt x="418" y="298"/>
                  </a:cubicBezTo>
                  <a:lnTo>
                    <a:pt x="6502" y="298"/>
                  </a:lnTo>
                  <a:cubicBezTo>
                    <a:pt x="6561" y="298"/>
                    <a:pt x="6609" y="345"/>
                    <a:pt x="6609" y="405"/>
                  </a:cubicBezTo>
                  <a:lnTo>
                    <a:pt x="6609" y="1060"/>
                  </a:lnTo>
                  <a:cubicBezTo>
                    <a:pt x="6609" y="1119"/>
                    <a:pt x="6561" y="1167"/>
                    <a:pt x="6502" y="1167"/>
                  </a:cubicBezTo>
                  <a:lnTo>
                    <a:pt x="4013" y="1167"/>
                  </a:lnTo>
                  <a:cubicBezTo>
                    <a:pt x="3930" y="1167"/>
                    <a:pt x="3847" y="1238"/>
                    <a:pt x="3847" y="1322"/>
                  </a:cubicBezTo>
                  <a:cubicBezTo>
                    <a:pt x="3847" y="1417"/>
                    <a:pt x="3930" y="1488"/>
                    <a:pt x="4013" y="1488"/>
                  </a:cubicBezTo>
                  <a:lnTo>
                    <a:pt x="6502" y="1488"/>
                  </a:lnTo>
                  <a:cubicBezTo>
                    <a:pt x="6740" y="1488"/>
                    <a:pt x="6918" y="1298"/>
                    <a:pt x="6918" y="1072"/>
                  </a:cubicBezTo>
                  <a:lnTo>
                    <a:pt x="6918" y="417"/>
                  </a:lnTo>
                  <a:cubicBezTo>
                    <a:pt x="6930" y="203"/>
                    <a:pt x="6740" y="0"/>
                    <a:pt x="650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908;p57">
            <a:extLst>
              <a:ext uri="{FF2B5EF4-FFF2-40B4-BE49-F238E27FC236}">
                <a16:creationId xmlns:a16="http://schemas.microsoft.com/office/drawing/2014/main" id="{FBA2DDD3-3637-7B7F-EDA2-B4B976C190A6}"/>
              </a:ext>
            </a:extLst>
          </p:cNvPr>
          <p:cNvGrpSpPr/>
          <p:nvPr/>
        </p:nvGrpSpPr>
        <p:grpSpPr>
          <a:xfrm>
            <a:off x="818402" y="2967946"/>
            <a:ext cx="370168" cy="325965"/>
            <a:chOff x="1404617" y="3226962"/>
            <a:chExt cx="370168" cy="325965"/>
          </a:xfrm>
          <a:solidFill>
            <a:schemeClr val="bg1"/>
          </a:solidFill>
        </p:grpSpPr>
        <p:sp>
          <p:nvSpPr>
            <p:cNvPr id="24" name="Google Shape;3909;p57">
              <a:extLst>
                <a:ext uri="{FF2B5EF4-FFF2-40B4-BE49-F238E27FC236}">
                  <a16:creationId xmlns:a16="http://schemas.microsoft.com/office/drawing/2014/main" id="{8FDAB49B-E23D-4985-66DC-801E07E0BAC5}"/>
                </a:ext>
              </a:extLst>
            </p:cNvPr>
            <p:cNvSpPr/>
            <p:nvPr/>
          </p:nvSpPr>
          <p:spPr>
            <a:xfrm>
              <a:off x="1535067" y="3226962"/>
              <a:ext cx="12130" cy="37090"/>
            </a:xfrm>
            <a:custGeom>
              <a:avLst/>
              <a:gdLst/>
              <a:ahLst/>
              <a:cxnLst/>
              <a:rect l="l" t="t" r="r" b="b"/>
              <a:pathLst>
                <a:path w="382" h="1168" extrusionOk="0">
                  <a:moveTo>
                    <a:pt x="191" y="1"/>
                  </a:moveTo>
                  <a:cubicBezTo>
                    <a:pt x="84" y="1"/>
                    <a:pt x="0" y="84"/>
                    <a:pt x="0" y="191"/>
                  </a:cubicBezTo>
                  <a:lnTo>
                    <a:pt x="0" y="977"/>
                  </a:lnTo>
                  <a:cubicBezTo>
                    <a:pt x="0" y="1084"/>
                    <a:pt x="84" y="1168"/>
                    <a:pt x="191" y="1168"/>
                  </a:cubicBezTo>
                  <a:cubicBezTo>
                    <a:pt x="298" y="1168"/>
                    <a:pt x="381" y="1084"/>
                    <a:pt x="381" y="977"/>
                  </a:cubicBezTo>
                  <a:lnTo>
                    <a:pt x="381" y="191"/>
                  </a:lnTo>
                  <a:cubicBezTo>
                    <a:pt x="381" y="84"/>
                    <a:pt x="298" y="1"/>
                    <a:pt x="19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10;p57">
              <a:extLst>
                <a:ext uri="{FF2B5EF4-FFF2-40B4-BE49-F238E27FC236}">
                  <a16:creationId xmlns:a16="http://schemas.microsoft.com/office/drawing/2014/main" id="{DF017DE3-B27A-5C99-2D6B-0F029EC343DA}"/>
                </a:ext>
              </a:extLst>
            </p:cNvPr>
            <p:cNvSpPr/>
            <p:nvPr/>
          </p:nvSpPr>
          <p:spPr>
            <a:xfrm>
              <a:off x="1472287" y="3243221"/>
              <a:ext cx="25753" cy="34073"/>
            </a:xfrm>
            <a:custGeom>
              <a:avLst/>
              <a:gdLst/>
              <a:ahLst/>
              <a:cxnLst/>
              <a:rect l="l" t="t" r="r" b="b"/>
              <a:pathLst>
                <a:path w="811" h="1073" extrusionOk="0">
                  <a:moveTo>
                    <a:pt x="217" y="1"/>
                  </a:moveTo>
                  <a:cubicBezTo>
                    <a:pt x="185" y="1"/>
                    <a:pt x="152" y="9"/>
                    <a:pt x="120" y="25"/>
                  </a:cubicBezTo>
                  <a:cubicBezTo>
                    <a:pt x="25" y="72"/>
                    <a:pt x="1" y="179"/>
                    <a:pt x="37" y="287"/>
                  </a:cubicBezTo>
                  <a:lnTo>
                    <a:pt x="442" y="989"/>
                  </a:lnTo>
                  <a:cubicBezTo>
                    <a:pt x="477" y="1049"/>
                    <a:pt x="549" y="1072"/>
                    <a:pt x="608" y="1072"/>
                  </a:cubicBezTo>
                  <a:cubicBezTo>
                    <a:pt x="632" y="1072"/>
                    <a:pt x="668" y="1061"/>
                    <a:pt x="692" y="1049"/>
                  </a:cubicBezTo>
                  <a:cubicBezTo>
                    <a:pt x="787" y="989"/>
                    <a:pt x="811" y="882"/>
                    <a:pt x="775" y="775"/>
                  </a:cubicBezTo>
                  <a:lnTo>
                    <a:pt x="382" y="96"/>
                  </a:lnTo>
                  <a:cubicBezTo>
                    <a:pt x="342" y="33"/>
                    <a:pt x="281" y="1"/>
                    <a:pt x="21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11;p57">
              <a:extLst>
                <a:ext uri="{FF2B5EF4-FFF2-40B4-BE49-F238E27FC236}">
                  <a16:creationId xmlns:a16="http://schemas.microsoft.com/office/drawing/2014/main" id="{140665EE-474A-10AA-61D5-8CC135D08613}"/>
                </a:ext>
              </a:extLst>
            </p:cNvPr>
            <p:cNvSpPr/>
            <p:nvPr/>
          </p:nvSpPr>
          <p:spPr>
            <a:xfrm>
              <a:off x="1426179" y="3289266"/>
              <a:ext cx="35947" cy="24705"/>
            </a:xfrm>
            <a:custGeom>
              <a:avLst/>
              <a:gdLst/>
              <a:ahLst/>
              <a:cxnLst/>
              <a:rect l="l" t="t" r="r" b="b"/>
              <a:pathLst>
                <a:path w="1132" h="778" extrusionOk="0">
                  <a:moveTo>
                    <a:pt x="229" y="1"/>
                  </a:moveTo>
                  <a:cubicBezTo>
                    <a:pt x="159" y="1"/>
                    <a:pt x="89" y="41"/>
                    <a:pt x="48" y="99"/>
                  </a:cubicBezTo>
                  <a:cubicBezTo>
                    <a:pt x="0" y="194"/>
                    <a:pt x="36" y="301"/>
                    <a:pt x="143" y="361"/>
                  </a:cubicBezTo>
                  <a:lnTo>
                    <a:pt x="822" y="742"/>
                  </a:lnTo>
                  <a:cubicBezTo>
                    <a:pt x="858" y="754"/>
                    <a:pt x="881" y="777"/>
                    <a:pt x="917" y="777"/>
                  </a:cubicBezTo>
                  <a:cubicBezTo>
                    <a:pt x="977" y="777"/>
                    <a:pt x="1048" y="742"/>
                    <a:pt x="1072" y="682"/>
                  </a:cubicBezTo>
                  <a:cubicBezTo>
                    <a:pt x="1132" y="599"/>
                    <a:pt x="1096" y="480"/>
                    <a:pt x="1001" y="420"/>
                  </a:cubicBezTo>
                  <a:lnTo>
                    <a:pt x="322" y="27"/>
                  </a:lnTo>
                  <a:cubicBezTo>
                    <a:pt x="292" y="9"/>
                    <a:pt x="261" y="1"/>
                    <a:pt x="2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912;p57">
              <a:extLst>
                <a:ext uri="{FF2B5EF4-FFF2-40B4-BE49-F238E27FC236}">
                  <a16:creationId xmlns:a16="http://schemas.microsoft.com/office/drawing/2014/main" id="{1D978289-4CF1-1FEA-3E91-1FBC80659798}"/>
                </a:ext>
              </a:extLst>
            </p:cNvPr>
            <p:cNvSpPr/>
            <p:nvPr/>
          </p:nvSpPr>
          <p:spPr>
            <a:xfrm>
              <a:off x="1410682" y="3350997"/>
              <a:ext cx="37439" cy="12511"/>
            </a:xfrm>
            <a:custGeom>
              <a:avLst/>
              <a:gdLst/>
              <a:ahLst/>
              <a:cxnLst/>
              <a:rect l="l" t="t" r="r" b="b"/>
              <a:pathLst>
                <a:path w="1179" h="394" extrusionOk="0">
                  <a:moveTo>
                    <a:pt x="191" y="0"/>
                  </a:moveTo>
                  <a:cubicBezTo>
                    <a:pt x="96" y="0"/>
                    <a:pt x="0" y="95"/>
                    <a:pt x="0" y="203"/>
                  </a:cubicBezTo>
                  <a:cubicBezTo>
                    <a:pt x="0" y="298"/>
                    <a:pt x="84" y="393"/>
                    <a:pt x="191" y="393"/>
                  </a:cubicBezTo>
                  <a:lnTo>
                    <a:pt x="988" y="393"/>
                  </a:lnTo>
                  <a:cubicBezTo>
                    <a:pt x="1084" y="393"/>
                    <a:pt x="1179" y="298"/>
                    <a:pt x="1179" y="203"/>
                  </a:cubicBezTo>
                  <a:cubicBezTo>
                    <a:pt x="1179" y="95"/>
                    <a:pt x="1084" y="0"/>
                    <a:pt x="98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913;p57">
              <a:extLst>
                <a:ext uri="{FF2B5EF4-FFF2-40B4-BE49-F238E27FC236}">
                  <a16:creationId xmlns:a16="http://schemas.microsoft.com/office/drawing/2014/main" id="{61CCF648-11B9-D397-8480-515EA565F756}"/>
                </a:ext>
              </a:extLst>
            </p:cNvPr>
            <p:cNvSpPr/>
            <p:nvPr/>
          </p:nvSpPr>
          <p:spPr>
            <a:xfrm>
              <a:off x="1426179" y="3400980"/>
              <a:ext cx="35566" cy="24896"/>
            </a:xfrm>
            <a:custGeom>
              <a:avLst/>
              <a:gdLst/>
              <a:ahLst/>
              <a:cxnLst/>
              <a:rect l="l" t="t" r="r" b="b"/>
              <a:pathLst>
                <a:path w="1120" h="784" extrusionOk="0">
                  <a:moveTo>
                    <a:pt x="904" y="0"/>
                  </a:moveTo>
                  <a:cubicBezTo>
                    <a:pt x="874" y="0"/>
                    <a:pt x="843" y="7"/>
                    <a:pt x="810" y="22"/>
                  </a:cubicBezTo>
                  <a:lnTo>
                    <a:pt x="119" y="414"/>
                  </a:lnTo>
                  <a:cubicBezTo>
                    <a:pt x="36" y="486"/>
                    <a:pt x="0" y="593"/>
                    <a:pt x="60" y="688"/>
                  </a:cubicBezTo>
                  <a:cubicBezTo>
                    <a:pt x="96" y="748"/>
                    <a:pt x="167" y="784"/>
                    <a:pt x="227" y="784"/>
                  </a:cubicBezTo>
                  <a:cubicBezTo>
                    <a:pt x="262" y="784"/>
                    <a:pt x="286" y="760"/>
                    <a:pt x="322" y="748"/>
                  </a:cubicBezTo>
                  <a:lnTo>
                    <a:pt x="1001" y="367"/>
                  </a:lnTo>
                  <a:cubicBezTo>
                    <a:pt x="1096" y="307"/>
                    <a:pt x="1120" y="200"/>
                    <a:pt x="1072" y="93"/>
                  </a:cubicBezTo>
                  <a:cubicBezTo>
                    <a:pt x="1031" y="35"/>
                    <a:pt x="972" y="0"/>
                    <a:pt x="90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914;p57">
              <a:extLst>
                <a:ext uri="{FF2B5EF4-FFF2-40B4-BE49-F238E27FC236}">
                  <a16:creationId xmlns:a16="http://schemas.microsoft.com/office/drawing/2014/main" id="{66E00E17-87F3-7048-F3D9-73B1BD692137}"/>
                </a:ext>
              </a:extLst>
            </p:cNvPr>
            <p:cNvSpPr/>
            <p:nvPr/>
          </p:nvSpPr>
          <p:spPr>
            <a:xfrm>
              <a:off x="1620138" y="3289043"/>
              <a:ext cx="35566" cy="24928"/>
            </a:xfrm>
            <a:custGeom>
              <a:avLst/>
              <a:gdLst/>
              <a:ahLst/>
              <a:cxnLst/>
              <a:rect l="l" t="t" r="r" b="b"/>
              <a:pathLst>
                <a:path w="1120" h="785" extrusionOk="0">
                  <a:moveTo>
                    <a:pt x="895" y="1"/>
                  </a:moveTo>
                  <a:cubicBezTo>
                    <a:pt x="864" y="1"/>
                    <a:pt x="831" y="8"/>
                    <a:pt x="798" y="22"/>
                  </a:cubicBezTo>
                  <a:lnTo>
                    <a:pt x="119" y="403"/>
                  </a:lnTo>
                  <a:cubicBezTo>
                    <a:pt x="24" y="463"/>
                    <a:pt x="0" y="570"/>
                    <a:pt x="48" y="677"/>
                  </a:cubicBezTo>
                  <a:cubicBezTo>
                    <a:pt x="107" y="749"/>
                    <a:pt x="167" y="784"/>
                    <a:pt x="227" y="784"/>
                  </a:cubicBezTo>
                  <a:cubicBezTo>
                    <a:pt x="250" y="784"/>
                    <a:pt x="286" y="761"/>
                    <a:pt x="310" y="749"/>
                  </a:cubicBezTo>
                  <a:lnTo>
                    <a:pt x="1000" y="368"/>
                  </a:lnTo>
                  <a:cubicBezTo>
                    <a:pt x="1084" y="308"/>
                    <a:pt x="1120" y="201"/>
                    <a:pt x="1072" y="94"/>
                  </a:cubicBezTo>
                  <a:cubicBezTo>
                    <a:pt x="1031" y="36"/>
                    <a:pt x="966" y="1"/>
                    <a:pt x="8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915;p57">
              <a:extLst>
                <a:ext uri="{FF2B5EF4-FFF2-40B4-BE49-F238E27FC236}">
                  <a16:creationId xmlns:a16="http://schemas.microsoft.com/office/drawing/2014/main" id="{451348D8-51F7-4E81-B932-0CD96A1C3A1F}"/>
                </a:ext>
              </a:extLst>
            </p:cNvPr>
            <p:cNvSpPr/>
            <p:nvPr/>
          </p:nvSpPr>
          <p:spPr>
            <a:xfrm>
              <a:off x="1584224" y="3243507"/>
              <a:ext cx="26103" cy="33787"/>
            </a:xfrm>
            <a:custGeom>
              <a:avLst/>
              <a:gdLst/>
              <a:ahLst/>
              <a:cxnLst/>
              <a:rect l="l" t="t" r="r" b="b"/>
              <a:pathLst>
                <a:path w="822" h="1064" extrusionOk="0">
                  <a:moveTo>
                    <a:pt x="594" y="1"/>
                  </a:moveTo>
                  <a:cubicBezTo>
                    <a:pt x="527" y="1"/>
                    <a:pt x="458" y="41"/>
                    <a:pt x="417" y="99"/>
                  </a:cubicBezTo>
                  <a:lnTo>
                    <a:pt x="24" y="790"/>
                  </a:lnTo>
                  <a:cubicBezTo>
                    <a:pt x="0" y="873"/>
                    <a:pt x="24" y="992"/>
                    <a:pt x="119" y="1040"/>
                  </a:cubicBezTo>
                  <a:cubicBezTo>
                    <a:pt x="143" y="1052"/>
                    <a:pt x="179" y="1063"/>
                    <a:pt x="203" y="1063"/>
                  </a:cubicBezTo>
                  <a:cubicBezTo>
                    <a:pt x="262" y="1063"/>
                    <a:pt x="346" y="1040"/>
                    <a:pt x="369" y="980"/>
                  </a:cubicBezTo>
                  <a:lnTo>
                    <a:pt x="762" y="290"/>
                  </a:lnTo>
                  <a:cubicBezTo>
                    <a:pt x="822" y="206"/>
                    <a:pt x="774" y="87"/>
                    <a:pt x="679" y="28"/>
                  </a:cubicBezTo>
                  <a:cubicBezTo>
                    <a:pt x="653" y="9"/>
                    <a:pt x="624" y="1"/>
                    <a:pt x="5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916;p57">
              <a:extLst>
                <a:ext uri="{FF2B5EF4-FFF2-40B4-BE49-F238E27FC236}">
                  <a16:creationId xmlns:a16="http://schemas.microsoft.com/office/drawing/2014/main" id="{46213A4C-E30B-5AF3-8071-E38D8F638E51}"/>
                </a:ext>
              </a:extLst>
            </p:cNvPr>
            <p:cNvSpPr/>
            <p:nvPr/>
          </p:nvSpPr>
          <p:spPr>
            <a:xfrm>
              <a:off x="1404617" y="3271197"/>
              <a:ext cx="285859" cy="281349"/>
            </a:xfrm>
            <a:custGeom>
              <a:avLst/>
              <a:gdLst/>
              <a:ahLst/>
              <a:cxnLst/>
              <a:rect l="l" t="t" r="r" b="b"/>
              <a:pathLst>
                <a:path w="9002" h="8860" extrusionOk="0">
                  <a:moveTo>
                    <a:pt x="4525" y="1013"/>
                  </a:moveTo>
                  <a:lnTo>
                    <a:pt x="4573" y="1025"/>
                  </a:lnTo>
                  <a:lnTo>
                    <a:pt x="4704" y="1025"/>
                  </a:lnTo>
                  <a:lnTo>
                    <a:pt x="4787" y="1061"/>
                  </a:lnTo>
                  <a:lnTo>
                    <a:pt x="4811" y="1061"/>
                  </a:lnTo>
                  <a:lnTo>
                    <a:pt x="4823" y="1072"/>
                  </a:lnTo>
                  <a:cubicBezTo>
                    <a:pt x="4835" y="1072"/>
                    <a:pt x="4835" y="1084"/>
                    <a:pt x="4847" y="1084"/>
                  </a:cubicBezTo>
                  <a:cubicBezTo>
                    <a:pt x="4847" y="1084"/>
                    <a:pt x="4870" y="1084"/>
                    <a:pt x="4870" y="1096"/>
                  </a:cubicBezTo>
                  <a:lnTo>
                    <a:pt x="4942" y="1132"/>
                  </a:lnTo>
                  <a:lnTo>
                    <a:pt x="4954" y="1132"/>
                  </a:lnTo>
                  <a:lnTo>
                    <a:pt x="4989" y="1144"/>
                  </a:lnTo>
                  <a:cubicBezTo>
                    <a:pt x="4989" y="1144"/>
                    <a:pt x="5001" y="1144"/>
                    <a:pt x="5001" y="1156"/>
                  </a:cubicBezTo>
                  <a:cubicBezTo>
                    <a:pt x="5001" y="1156"/>
                    <a:pt x="5013" y="1156"/>
                    <a:pt x="5013" y="1180"/>
                  </a:cubicBezTo>
                  <a:lnTo>
                    <a:pt x="5049" y="1192"/>
                  </a:lnTo>
                  <a:cubicBezTo>
                    <a:pt x="5049" y="1192"/>
                    <a:pt x="5061" y="1192"/>
                    <a:pt x="5061" y="1203"/>
                  </a:cubicBezTo>
                  <a:cubicBezTo>
                    <a:pt x="5061" y="1203"/>
                    <a:pt x="5073" y="1203"/>
                    <a:pt x="5073" y="1215"/>
                  </a:cubicBezTo>
                  <a:lnTo>
                    <a:pt x="5085" y="1239"/>
                  </a:lnTo>
                  <a:cubicBezTo>
                    <a:pt x="5085" y="1239"/>
                    <a:pt x="5109" y="1239"/>
                    <a:pt x="5109" y="1251"/>
                  </a:cubicBezTo>
                  <a:cubicBezTo>
                    <a:pt x="5109" y="1251"/>
                    <a:pt x="5120" y="1251"/>
                    <a:pt x="5120" y="1263"/>
                  </a:cubicBezTo>
                  <a:cubicBezTo>
                    <a:pt x="5120" y="1263"/>
                    <a:pt x="5132" y="1263"/>
                    <a:pt x="5132" y="1275"/>
                  </a:cubicBezTo>
                  <a:lnTo>
                    <a:pt x="5144" y="1299"/>
                  </a:lnTo>
                  <a:cubicBezTo>
                    <a:pt x="5144" y="1299"/>
                    <a:pt x="5168" y="1299"/>
                    <a:pt x="5168" y="1311"/>
                  </a:cubicBezTo>
                  <a:lnTo>
                    <a:pt x="5263" y="1394"/>
                  </a:lnTo>
                  <a:lnTo>
                    <a:pt x="5299" y="1430"/>
                  </a:lnTo>
                  <a:cubicBezTo>
                    <a:pt x="5382" y="1501"/>
                    <a:pt x="5466" y="1596"/>
                    <a:pt x="5537" y="1680"/>
                  </a:cubicBezTo>
                  <a:cubicBezTo>
                    <a:pt x="5561" y="1715"/>
                    <a:pt x="5585" y="1739"/>
                    <a:pt x="5597" y="1787"/>
                  </a:cubicBezTo>
                  <a:lnTo>
                    <a:pt x="5597" y="1799"/>
                  </a:lnTo>
                  <a:cubicBezTo>
                    <a:pt x="5609" y="1834"/>
                    <a:pt x="5644" y="1858"/>
                    <a:pt x="5656" y="1894"/>
                  </a:cubicBezTo>
                  <a:lnTo>
                    <a:pt x="5656" y="1906"/>
                  </a:lnTo>
                  <a:cubicBezTo>
                    <a:pt x="5668" y="1930"/>
                    <a:pt x="5680" y="1965"/>
                    <a:pt x="5704" y="2013"/>
                  </a:cubicBezTo>
                  <a:lnTo>
                    <a:pt x="5704" y="2025"/>
                  </a:lnTo>
                  <a:cubicBezTo>
                    <a:pt x="5716" y="2049"/>
                    <a:pt x="5728" y="2096"/>
                    <a:pt x="5740" y="2132"/>
                  </a:cubicBezTo>
                  <a:lnTo>
                    <a:pt x="5740" y="2144"/>
                  </a:lnTo>
                  <a:cubicBezTo>
                    <a:pt x="5763" y="2168"/>
                    <a:pt x="5775" y="2215"/>
                    <a:pt x="5775" y="2251"/>
                  </a:cubicBezTo>
                  <a:lnTo>
                    <a:pt x="5775" y="2263"/>
                  </a:lnTo>
                  <a:cubicBezTo>
                    <a:pt x="5787" y="2287"/>
                    <a:pt x="5787" y="2335"/>
                    <a:pt x="5799" y="2382"/>
                  </a:cubicBezTo>
                  <a:lnTo>
                    <a:pt x="5799" y="2394"/>
                  </a:lnTo>
                  <a:cubicBezTo>
                    <a:pt x="5799" y="2442"/>
                    <a:pt x="5823" y="2466"/>
                    <a:pt x="5823" y="2513"/>
                  </a:cubicBezTo>
                  <a:lnTo>
                    <a:pt x="5823" y="2525"/>
                  </a:lnTo>
                  <a:lnTo>
                    <a:pt x="5823" y="2549"/>
                  </a:lnTo>
                  <a:cubicBezTo>
                    <a:pt x="5728" y="2620"/>
                    <a:pt x="5466" y="2739"/>
                    <a:pt x="5240" y="2894"/>
                  </a:cubicBezTo>
                  <a:cubicBezTo>
                    <a:pt x="5216" y="2894"/>
                    <a:pt x="5216" y="2906"/>
                    <a:pt x="5216" y="2906"/>
                  </a:cubicBezTo>
                  <a:cubicBezTo>
                    <a:pt x="5192" y="2918"/>
                    <a:pt x="5180" y="2930"/>
                    <a:pt x="5144" y="2966"/>
                  </a:cubicBezTo>
                  <a:cubicBezTo>
                    <a:pt x="5120" y="2977"/>
                    <a:pt x="5085" y="3013"/>
                    <a:pt x="5061" y="3037"/>
                  </a:cubicBezTo>
                  <a:cubicBezTo>
                    <a:pt x="5025" y="3049"/>
                    <a:pt x="5013" y="3085"/>
                    <a:pt x="4978" y="3097"/>
                  </a:cubicBezTo>
                  <a:cubicBezTo>
                    <a:pt x="4620" y="3406"/>
                    <a:pt x="4347" y="3823"/>
                    <a:pt x="4204" y="4299"/>
                  </a:cubicBezTo>
                  <a:cubicBezTo>
                    <a:pt x="4180" y="4299"/>
                    <a:pt x="4144" y="4287"/>
                    <a:pt x="4132" y="4287"/>
                  </a:cubicBezTo>
                  <a:cubicBezTo>
                    <a:pt x="4061" y="4275"/>
                    <a:pt x="3966" y="4275"/>
                    <a:pt x="3894" y="4275"/>
                  </a:cubicBezTo>
                  <a:lnTo>
                    <a:pt x="3632" y="4275"/>
                  </a:lnTo>
                  <a:cubicBezTo>
                    <a:pt x="3608" y="4275"/>
                    <a:pt x="3596" y="4251"/>
                    <a:pt x="3585" y="4251"/>
                  </a:cubicBezTo>
                  <a:lnTo>
                    <a:pt x="3573" y="4251"/>
                  </a:lnTo>
                  <a:cubicBezTo>
                    <a:pt x="3549" y="4240"/>
                    <a:pt x="3537" y="4240"/>
                    <a:pt x="3525" y="4228"/>
                  </a:cubicBezTo>
                  <a:cubicBezTo>
                    <a:pt x="3513" y="4216"/>
                    <a:pt x="3489" y="4216"/>
                    <a:pt x="3465" y="4192"/>
                  </a:cubicBezTo>
                  <a:lnTo>
                    <a:pt x="3454" y="4180"/>
                  </a:lnTo>
                  <a:cubicBezTo>
                    <a:pt x="3430" y="4168"/>
                    <a:pt x="3418" y="4168"/>
                    <a:pt x="3406" y="4156"/>
                  </a:cubicBezTo>
                  <a:lnTo>
                    <a:pt x="3394" y="4156"/>
                  </a:lnTo>
                  <a:cubicBezTo>
                    <a:pt x="3370" y="4132"/>
                    <a:pt x="3358" y="4120"/>
                    <a:pt x="3346" y="4120"/>
                  </a:cubicBezTo>
                  <a:lnTo>
                    <a:pt x="3335" y="4109"/>
                  </a:lnTo>
                  <a:cubicBezTo>
                    <a:pt x="3311" y="4097"/>
                    <a:pt x="3299" y="4097"/>
                    <a:pt x="3287" y="4073"/>
                  </a:cubicBezTo>
                  <a:lnTo>
                    <a:pt x="3275" y="4073"/>
                  </a:lnTo>
                  <a:lnTo>
                    <a:pt x="3227" y="4037"/>
                  </a:lnTo>
                  <a:lnTo>
                    <a:pt x="3215" y="4013"/>
                  </a:lnTo>
                  <a:cubicBezTo>
                    <a:pt x="3192" y="4001"/>
                    <a:pt x="3180" y="3990"/>
                    <a:pt x="3168" y="3990"/>
                  </a:cubicBezTo>
                  <a:lnTo>
                    <a:pt x="3156" y="3990"/>
                  </a:lnTo>
                  <a:lnTo>
                    <a:pt x="3108" y="3942"/>
                  </a:lnTo>
                  <a:lnTo>
                    <a:pt x="3096" y="3930"/>
                  </a:lnTo>
                  <a:lnTo>
                    <a:pt x="3061" y="3894"/>
                  </a:lnTo>
                  <a:lnTo>
                    <a:pt x="3049" y="3882"/>
                  </a:lnTo>
                  <a:lnTo>
                    <a:pt x="3001" y="3835"/>
                  </a:lnTo>
                  <a:lnTo>
                    <a:pt x="2989" y="3823"/>
                  </a:lnTo>
                  <a:lnTo>
                    <a:pt x="2989" y="3811"/>
                  </a:lnTo>
                  <a:cubicBezTo>
                    <a:pt x="2870" y="3680"/>
                    <a:pt x="2775" y="3525"/>
                    <a:pt x="2715" y="3358"/>
                  </a:cubicBezTo>
                  <a:cubicBezTo>
                    <a:pt x="2715" y="3347"/>
                    <a:pt x="2703" y="3335"/>
                    <a:pt x="2703" y="3323"/>
                  </a:cubicBezTo>
                  <a:lnTo>
                    <a:pt x="2703" y="3299"/>
                  </a:lnTo>
                  <a:cubicBezTo>
                    <a:pt x="2703" y="3287"/>
                    <a:pt x="2692" y="3275"/>
                    <a:pt x="2692" y="3263"/>
                  </a:cubicBezTo>
                  <a:lnTo>
                    <a:pt x="2692" y="3239"/>
                  </a:lnTo>
                  <a:cubicBezTo>
                    <a:pt x="2692" y="3228"/>
                    <a:pt x="2680" y="3204"/>
                    <a:pt x="2680" y="3180"/>
                  </a:cubicBezTo>
                  <a:cubicBezTo>
                    <a:pt x="2656" y="3108"/>
                    <a:pt x="2644" y="3049"/>
                    <a:pt x="2632" y="2977"/>
                  </a:cubicBezTo>
                  <a:lnTo>
                    <a:pt x="2632" y="2930"/>
                  </a:lnTo>
                  <a:lnTo>
                    <a:pt x="2632" y="2882"/>
                  </a:lnTo>
                  <a:cubicBezTo>
                    <a:pt x="2632" y="2823"/>
                    <a:pt x="2620" y="2763"/>
                    <a:pt x="2620" y="2704"/>
                  </a:cubicBezTo>
                  <a:lnTo>
                    <a:pt x="2620" y="2644"/>
                  </a:lnTo>
                  <a:lnTo>
                    <a:pt x="2620" y="2632"/>
                  </a:lnTo>
                  <a:lnTo>
                    <a:pt x="2620" y="2573"/>
                  </a:lnTo>
                  <a:lnTo>
                    <a:pt x="2620" y="2513"/>
                  </a:lnTo>
                  <a:lnTo>
                    <a:pt x="2620" y="2501"/>
                  </a:lnTo>
                  <a:cubicBezTo>
                    <a:pt x="2620" y="2454"/>
                    <a:pt x="2632" y="2430"/>
                    <a:pt x="2632" y="2382"/>
                  </a:cubicBezTo>
                  <a:lnTo>
                    <a:pt x="2632" y="2370"/>
                  </a:lnTo>
                  <a:cubicBezTo>
                    <a:pt x="2632" y="2335"/>
                    <a:pt x="2644" y="2287"/>
                    <a:pt x="2656" y="2263"/>
                  </a:cubicBezTo>
                  <a:lnTo>
                    <a:pt x="2656" y="2251"/>
                  </a:lnTo>
                  <a:cubicBezTo>
                    <a:pt x="2680" y="2215"/>
                    <a:pt x="2680" y="2168"/>
                    <a:pt x="2692" y="2144"/>
                  </a:cubicBezTo>
                  <a:lnTo>
                    <a:pt x="2692" y="2132"/>
                  </a:lnTo>
                  <a:cubicBezTo>
                    <a:pt x="2703" y="2096"/>
                    <a:pt x="2715" y="2049"/>
                    <a:pt x="2739" y="2025"/>
                  </a:cubicBezTo>
                  <a:lnTo>
                    <a:pt x="2739" y="2013"/>
                  </a:lnTo>
                  <a:cubicBezTo>
                    <a:pt x="2751" y="1977"/>
                    <a:pt x="2763" y="1930"/>
                    <a:pt x="2775" y="1906"/>
                  </a:cubicBezTo>
                  <a:lnTo>
                    <a:pt x="2775" y="1894"/>
                  </a:lnTo>
                  <a:cubicBezTo>
                    <a:pt x="2799" y="1858"/>
                    <a:pt x="2811" y="1834"/>
                    <a:pt x="2834" y="1799"/>
                  </a:cubicBezTo>
                  <a:lnTo>
                    <a:pt x="2858" y="1787"/>
                  </a:lnTo>
                  <a:cubicBezTo>
                    <a:pt x="2870" y="1751"/>
                    <a:pt x="2894" y="1727"/>
                    <a:pt x="2918" y="1692"/>
                  </a:cubicBezTo>
                  <a:cubicBezTo>
                    <a:pt x="2989" y="1608"/>
                    <a:pt x="3061" y="1513"/>
                    <a:pt x="3156" y="1442"/>
                  </a:cubicBezTo>
                  <a:lnTo>
                    <a:pt x="3180" y="1418"/>
                  </a:lnTo>
                  <a:lnTo>
                    <a:pt x="3299" y="1311"/>
                  </a:lnTo>
                  <a:cubicBezTo>
                    <a:pt x="3299" y="1311"/>
                    <a:pt x="3311" y="1311"/>
                    <a:pt x="3311" y="1299"/>
                  </a:cubicBezTo>
                  <a:cubicBezTo>
                    <a:pt x="3311" y="1299"/>
                    <a:pt x="3335" y="1299"/>
                    <a:pt x="3335" y="1275"/>
                  </a:cubicBezTo>
                  <a:lnTo>
                    <a:pt x="3346" y="1263"/>
                  </a:lnTo>
                  <a:cubicBezTo>
                    <a:pt x="3346" y="1263"/>
                    <a:pt x="3358" y="1263"/>
                    <a:pt x="3358" y="1251"/>
                  </a:cubicBezTo>
                  <a:cubicBezTo>
                    <a:pt x="3358" y="1251"/>
                    <a:pt x="3370" y="1251"/>
                    <a:pt x="3370" y="1239"/>
                  </a:cubicBezTo>
                  <a:cubicBezTo>
                    <a:pt x="3370" y="1239"/>
                    <a:pt x="3394" y="1239"/>
                    <a:pt x="3394" y="1215"/>
                  </a:cubicBezTo>
                  <a:cubicBezTo>
                    <a:pt x="3394" y="1215"/>
                    <a:pt x="3406" y="1215"/>
                    <a:pt x="3406" y="1203"/>
                  </a:cubicBezTo>
                  <a:lnTo>
                    <a:pt x="3430" y="1192"/>
                  </a:lnTo>
                  <a:cubicBezTo>
                    <a:pt x="3430" y="1192"/>
                    <a:pt x="3454" y="1192"/>
                    <a:pt x="3454" y="1180"/>
                  </a:cubicBezTo>
                  <a:cubicBezTo>
                    <a:pt x="3454" y="1180"/>
                    <a:pt x="3465" y="1180"/>
                    <a:pt x="3465" y="1156"/>
                  </a:cubicBezTo>
                  <a:lnTo>
                    <a:pt x="3489" y="1144"/>
                  </a:lnTo>
                  <a:cubicBezTo>
                    <a:pt x="3489" y="1144"/>
                    <a:pt x="3513" y="1144"/>
                    <a:pt x="3513" y="1132"/>
                  </a:cubicBezTo>
                  <a:lnTo>
                    <a:pt x="3585" y="1096"/>
                  </a:lnTo>
                  <a:cubicBezTo>
                    <a:pt x="3585" y="1096"/>
                    <a:pt x="3596" y="1096"/>
                    <a:pt x="3596" y="1084"/>
                  </a:cubicBezTo>
                  <a:cubicBezTo>
                    <a:pt x="3608" y="1084"/>
                    <a:pt x="3608" y="1072"/>
                    <a:pt x="3632" y="1072"/>
                  </a:cubicBezTo>
                  <a:lnTo>
                    <a:pt x="3644" y="1061"/>
                  </a:lnTo>
                  <a:lnTo>
                    <a:pt x="3656" y="1061"/>
                  </a:lnTo>
                  <a:lnTo>
                    <a:pt x="3763" y="1025"/>
                  </a:lnTo>
                  <a:lnTo>
                    <a:pt x="3882" y="1025"/>
                  </a:lnTo>
                  <a:lnTo>
                    <a:pt x="3930" y="1013"/>
                  </a:lnTo>
                  <a:close/>
                  <a:moveTo>
                    <a:pt x="4347" y="418"/>
                  </a:moveTo>
                  <a:cubicBezTo>
                    <a:pt x="4847" y="418"/>
                    <a:pt x="5335" y="584"/>
                    <a:pt x="5740" y="882"/>
                  </a:cubicBezTo>
                  <a:cubicBezTo>
                    <a:pt x="6156" y="1192"/>
                    <a:pt x="6454" y="1620"/>
                    <a:pt x="6585" y="2108"/>
                  </a:cubicBezTo>
                  <a:cubicBezTo>
                    <a:pt x="6621" y="2227"/>
                    <a:pt x="6644" y="2370"/>
                    <a:pt x="6668" y="2489"/>
                  </a:cubicBezTo>
                  <a:lnTo>
                    <a:pt x="6442" y="2489"/>
                  </a:lnTo>
                  <a:cubicBezTo>
                    <a:pt x="6442" y="2442"/>
                    <a:pt x="6430" y="2394"/>
                    <a:pt x="6430" y="2346"/>
                  </a:cubicBezTo>
                  <a:lnTo>
                    <a:pt x="6430" y="2335"/>
                  </a:lnTo>
                  <a:cubicBezTo>
                    <a:pt x="6406" y="2287"/>
                    <a:pt x="6406" y="2251"/>
                    <a:pt x="6394" y="2204"/>
                  </a:cubicBezTo>
                  <a:lnTo>
                    <a:pt x="6394" y="2192"/>
                  </a:lnTo>
                  <a:lnTo>
                    <a:pt x="6347" y="2049"/>
                  </a:lnTo>
                  <a:lnTo>
                    <a:pt x="6347" y="2037"/>
                  </a:lnTo>
                  <a:lnTo>
                    <a:pt x="6311" y="1906"/>
                  </a:lnTo>
                  <a:lnTo>
                    <a:pt x="6311" y="1894"/>
                  </a:lnTo>
                  <a:cubicBezTo>
                    <a:pt x="6287" y="1846"/>
                    <a:pt x="6263" y="1799"/>
                    <a:pt x="6252" y="1775"/>
                  </a:cubicBezTo>
                  <a:lnTo>
                    <a:pt x="6228" y="1751"/>
                  </a:lnTo>
                  <a:cubicBezTo>
                    <a:pt x="6216" y="1715"/>
                    <a:pt x="6192" y="1680"/>
                    <a:pt x="6156" y="1632"/>
                  </a:cubicBezTo>
                  <a:lnTo>
                    <a:pt x="6144" y="1620"/>
                  </a:lnTo>
                  <a:cubicBezTo>
                    <a:pt x="6109" y="1573"/>
                    <a:pt x="6085" y="1549"/>
                    <a:pt x="6073" y="1501"/>
                  </a:cubicBezTo>
                  <a:cubicBezTo>
                    <a:pt x="5978" y="1382"/>
                    <a:pt x="5894" y="1275"/>
                    <a:pt x="5787" y="1192"/>
                  </a:cubicBezTo>
                  <a:lnTo>
                    <a:pt x="5775" y="1180"/>
                  </a:lnTo>
                  <a:lnTo>
                    <a:pt x="5751" y="1156"/>
                  </a:lnTo>
                  <a:lnTo>
                    <a:pt x="5740" y="1144"/>
                  </a:lnTo>
                  <a:lnTo>
                    <a:pt x="5680" y="1084"/>
                  </a:lnTo>
                  <a:lnTo>
                    <a:pt x="5668" y="1072"/>
                  </a:lnTo>
                  <a:lnTo>
                    <a:pt x="5621" y="1037"/>
                  </a:lnTo>
                  <a:lnTo>
                    <a:pt x="5609" y="1025"/>
                  </a:lnTo>
                  <a:lnTo>
                    <a:pt x="5597" y="1013"/>
                  </a:lnTo>
                  <a:lnTo>
                    <a:pt x="5573" y="1001"/>
                  </a:lnTo>
                  <a:lnTo>
                    <a:pt x="5561" y="977"/>
                  </a:lnTo>
                  <a:lnTo>
                    <a:pt x="5549" y="965"/>
                  </a:lnTo>
                  <a:lnTo>
                    <a:pt x="5537" y="953"/>
                  </a:lnTo>
                  <a:lnTo>
                    <a:pt x="5513" y="942"/>
                  </a:lnTo>
                  <a:cubicBezTo>
                    <a:pt x="5513" y="942"/>
                    <a:pt x="5501" y="918"/>
                    <a:pt x="5490" y="918"/>
                  </a:cubicBezTo>
                  <a:lnTo>
                    <a:pt x="5442" y="894"/>
                  </a:lnTo>
                  <a:cubicBezTo>
                    <a:pt x="5430" y="894"/>
                    <a:pt x="5430" y="882"/>
                    <a:pt x="5430" y="882"/>
                  </a:cubicBezTo>
                  <a:cubicBezTo>
                    <a:pt x="5430" y="882"/>
                    <a:pt x="5418" y="858"/>
                    <a:pt x="5394" y="858"/>
                  </a:cubicBezTo>
                  <a:lnTo>
                    <a:pt x="5359" y="834"/>
                  </a:lnTo>
                  <a:cubicBezTo>
                    <a:pt x="5359" y="834"/>
                    <a:pt x="5335" y="834"/>
                    <a:pt x="5335" y="822"/>
                  </a:cubicBezTo>
                  <a:lnTo>
                    <a:pt x="5299" y="787"/>
                  </a:lnTo>
                  <a:cubicBezTo>
                    <a:pt x="5299" y="787"/>
                    <a:pt x="5275" y="787"/>
                    <a:pt x="5275" y="775"/>
                  </a:cubicBezTo>
                  <a:lnTo>
                    <a:pt x="5251" y="763"/>
                  </a:lnTo>
                  <a:cubicBezTo>
                    <a:pt x="5251" y="763"/>
                    <a:pt x="5240" y="763"/>
                    <a:pt x="5216" y="739"/>
                  </a:cubicBezTo>
                  <a:cubicBezTo>
                    <a:pt x="5204" y="739"/>
                    <a:pt x="5192" y="727"/>
                    <a:pt x="5180" y="727"/>
                  </a:cubicBezTo>
                  <a:lnTo>
                    <a:pt x="5144" y="727"/>
                  </a:lnTo>
                  <a:cubicBezTo>
                    <a:pt x="5144" y="727"/>
                    <a:pt x="5132" y="727"/>
                    <a:pt x="5120" y="715"/>
                  </a:cubicBezTo>
                  <a:lnTo>
                    <a:pt x="5037" y="715"/>
                  </a:lnTo>
                  <a:lnTo>
                    <a:pt x="5013" y="703"/>
                  </a:lnTo>
                  <a:lnTo>
                    <a:pt x="5001" y="703"/>
                  </a:lnTo>
                  <a:cubicBezTo>
                    <a:pt x="4978" y="703"/>
                    <a:pt x="4978" y="703"/>
                    <a:pt x="4966" y="680"/>
                  </a:cubicBezTo>
                  <a:lnTo>
                    <a:pt x="3989" y="680"/>
                  </a:lnTo>
                  <a:lnTo>
                    <a:pt x="3942" y="703"/>
                  </a:lnTo>
                  <a:lnTo>
                    <a:pt x="3727" y="703"/>
                  </a:lnTo>
                  <a:cubicBezTo>
                    <a:pt x="3716" y="703"/>
                    <a:pt x="3716" y="703"/>
                    <a:pt x="3704" y="715"/>
                  </a:cubicBezTo>
                  <a:lnTo>
                    <a:pt x="3585" y="715"/>
                  </a:lnTo>
                  <a:cubicBezTo>
                    <a:pt x="3573" y="715"/>
                    <a:pt x="3573" y="715"/>
                    <a:pt x="3549" y="727"/>
                  </a:cubicBezTo>
                  <a:lnTo>
                    <a:pt x="3525" y="727"/>
                  </a:lnTo>
                  <a:cubicBezTo>
                    <a:pt x="3513" y="727"/>
                    <a:pt x="3489" y="751"/>
                    <a:pt x="3477" y="751"/>
                  </a:cubicBezTo>
                  <a:cubicBezTo>
                    <a:pt x="3465" y="751"/>
                    <a:pt x="3465" y="751"/>
                    <a:pt x="3454" y="763"/>
                  </a:cubicBezTo>
                  <a:lnTo>
                    <a:pt x="3418" y="775"/>
                  </a:lnTo>
                  <a:cubicBezTo>
                    <a:pt x="3418" y="775"/>
                    <a:pt x="3406" y="775"/>
                    <a:pt x="3406" y="787"/>
                  </a:cubicBezTo>
                  <a:lnTo>
                    <a:pt x="3370" y="811"/>
                  </a:lnTo>
                  <a:lnTo>
                    <a:pt x="3358" y="822"/>
                  </a:lnTo>
                  <a:cubicBezTo>
                    <a:pt x="3358" y="822"/>
                    <a:pt x="3346" y="822"/>
                    <a:pt x="3346" y="834"/>
                  </a:cubicBezTo>
                  <a:lnTo>
                    <a:pt x="3299" y="870"/>
                  </a:lnTo>
                  <a:lnTo>
                    <a:pt x="3287" y="882"/>
                  </a:lnTo>
                  <a:cubicBezTo>
                    <a:pt x="3275" y="882"/>
                    <a:pt x="3275" y="894"/>
                    <a:pt x="3251" y="894"/>
                  </a:cubicBezTo>
                  <a:lnTo>
                    <a:pt x="3215" y="930"/>
                  </a:lnTo>
                  <a:lnTo>
                    <a:pt x="3192" y="942"/>
                  </a:lnTo>
                  <a:lnTo>
                    <a:pt x="3180" y="953"/>
                  </a:lnTo>
                  <a:cubicBezTo>
                    <a:pt x="3180" y="953"/>
                    <a:pt x="3168" y="965"/>
                    <a:pt x="3156" y="965"/>
                  </a:cubicBezTo>
                  <a:lnTo>
                    <a:pt x="3132" y="989"/>
                  </a:lnTo>
                  <a:lnTo>
                    <a:pt x="3120" y="1001"/>
                  </a:lnTo>
                  <a:lnTo>
                    <a:pt x="3108" y="1013"/>
                  </a:lnTo>
                  <a:cubicBezTo>
                    <a:pt x="3096" y="1013"/>
                    <a:pt x="3096" y="1025"/>
                    <a:pt x="3096" y="1025"/>
                  </a:cubicBezTo>
                  <a:lnTo>
                    <a:pt x="3073" y="1049"/>
                  </a:lnTo>
                  <a:lnTo>
                    <a:pt x="3037" y="1072"/>
                  </a:lnTo>
                  <a:lnTo>
                    <a:pt x="3013" y="1084"/>
                  </a:lnTo>
                  <a:lnTo>
                    <a:pt x="2954" y="1144"/>
                  </a:lnTo>
                  <a:lnTo>
                    <a:pt x="2942" y="1168"/>
                  </a:lnTo>
                  <a:lnTo>
                    <a:pt x="2930" y="1180"/>
                  </a:lnTo>
                  <a:lnTo>
                    <a:pt x="2918" y="1192"/>
                  </a:lnTo>
                  <a:cubicBezTo>
                    <a:pt x="2811" y="1287"/>
                    <a:pt x="2715" y="1382"/>
                    <a:pt x="2632" y="1501"/>
                  </a:cubicBezTo>
                  <a:cubicBezTo>
                    <a:pt x="2596" y="1549"/>
                    <a:pt x="2573" y="1584"/>
                    <a:pt x="2561" y="1620"/>
                  </a:cubicBezTo>
                  <a:lnTo>
                    <a:pt x="2537" y="1644"/>
                  </a:lnTo>
                  <a:cubicBezTo>
                    <a:pt x="2513" y="1680"/>
                    <a:pt x="2501" y="1715"/>
                    <a:pt x="2465" y="1763"/>
                  </a:cubicBezTo>
                  <a:lnTo>
                    <a:pt x="2465" y="1775"/>
                  </a:lnTo>
                  <a:cubicBezTo>
                    <a:pt x="2453" y="1823"/>
                    <a:pt x="2418" y="1846"/>
                    <a:pt x="2406" y="1894"/>
                  </a:cubicBezTo>
                  <a:lnTo>
                    <a:pt x="2406" y="1906"/>
                  </a:lnTo>
                  <a:lnTo>
                    <a:pt x="2358" y="2037"/>
                  </a:lnTo>
                  <a:lnTo>
                    <a:pt x="2358" y="2061"/>
                  </a:lnTo>
                  <a:lnTo>
                    <a:pt x="2322" y="2192"/>
                  </a:lnTo>
                  <a:lnTo>
                    <a:pt x="2322" y="2204"/>
                  </a:lnTo>
                  <a:cubicBezTo>
                    <a:pt x="2299" y="2251"/>
                    <a:pt x="2287" y="2299"/>
                    <a:pt x="2287" y="2335"/>
                  </a:cubicBezTo>
                  <a:lnTo>
                    <a:pt x="2287" y="2358"/>
                  </a:lnTo>
                  <a:cubicBezTo>
                    <a:pt x="2275" y="2394"/>
                    <a:pt x="2275" y="2442"/>
                    <a:pt x="2275" y="2489"/>
                  </a:cubicBezTo>
                  <a:lnTo>
                    <a:pt x="2275" y="2501"/>
                  </a:lnTo>
                  <a:lnTo>
                    <a:pt x="2275" y="2573"/>
                  </a:lnTo>
                  <a:lnTo>
                    <a:pt x="2275" y="2656"/>
                  </a:lnTo>
                  <a:lnTo>
                    <a:pt x="2275" y="2668"/>
                  </a:lnTo>
                  <a:lnTo>
                    <a:pt x="2275" y="2739"/>
                  </a:lnTo>
                  <a:cubicBezTo>
                    <a:pt x="2275" y="2811"/>
                    <a:pt x="2275" y="2894"/>
                    <a:pt x="2287" y="2954"/>
                  </a:cubicBezTo>
                  <a:lnTo>
                    <a:pt x="2287" y="2989"/>
                  </a:lnTo>
                  <a:cubicBezTo>
                    <a:pt x="2287" y="3013"/>
                    <a:pt x="2287" y="3037"/>
                    <a:pt x="2299" y="3049"/>
                  </a:cubicBezTo>
                  <a:cubicBezTo>
                    <a:pt x="2322" y="3144"/>
                    <a:pt x="2334" y="3228"/>
                    <a:pt x="2358" y="3311"/>
                  </a:cubicBezTo>
                  <a:cubicBezTo>
                    <a:pt x="2358" y="3335"/>
                    <a:pt x="2382" y="3347"/>
                    <a:pt x="2394" y="3382"/>
                  </a:cubicBezTo>
                  <a:lnTo>
                    <a:pt x="2394" y="3394"/>
                  </a:lnTo>
                  <a:cubicBezTo>
                    <a:pt x="2394" y="3406"/>
                    <a:pt x="2406" y="3442"/>
                    <a:pt x="2406" y="3454"/>
                  </a:cubicBezTo>
                  <a:lnTo>
                    <a:pt x="2406" y="3466"/>
                  </a:lnTo>
                  <a:cubicBezTo>
                    <a:pt x="2418" y="3489"/>
                    <a:pt x="2418" y="3513"/>
                    <a:pt x="2442" y="3525"/>
                  </a:cubicBezTo>
                  <a:lnTo>
                    <a:pt x="2442" y="3549"/>
                  </a:lnTo>
                  <a:cubicBezTo>
                    <a:pt x="2513" y="3739"/>
                    <a:pt x="2632" y="3918"/>
                    <a:pt x="2763" y="4085"/>
                  </a:cubicBezTo>
                  <a:lnTo>
                    <a:pt x="2775" y="4097"/>
                  </a:lnTo>
                  <a:lnTo>
                    <a:pt x="2799" y="4109"/>
                  </a:lnTo>
                  <a:lnTo>
                    <a:pt x="2799" y="4120"/>
                  </a:lnTo>
                  <a:lnTo>
                    <a:pt x="2811" y="4144"/>
                  </a:lnTo>
                  <a:cubicBezTo>
                    <a:pt x="2823" y="4156"/>
                    <a:pt x="2834" y="4168"/>
                    <a:pt x="2858" y="4204"/>
                  </a:cubicBezTo>
                  <a:lnTo>
                    <a:pt x="2870" y="4216"/>
                  </a:lnTo>
                  <a:lnTo>
                    <a:pt x="2918" y="4263"/>
                  </a:lnTo>
                  <a:lnTo>
                    <a:pt x="2930" y="4275"/>
                  </a:lnTo>
                  <a:cubicBezTo>
                    <a:pt x="2942" y="4287"/>
                    <a:pt x="2954" y="4299"/>
                    <a:pt x="2989" y="4323"/>
                  </a:cubicBezTo>
                  <a:lnTo>
                    <a:pt x="3001" y="4335"/>
                  </a:lnTo>
                  <a:lnTo>
                    <a:pt x="3049" y="4382"/>
                  </a:lnTo>
                  <a:lnTo>
                    <a:pt x="3061" y="4394"/>
                  </a:lnTo>
                  <a:cubicBezTo>
                    <a:pt x="3073" y="4406"/>
                    <a:pt x="3108" y="4418"/>
                    <a:pt x="3120" y="4442"/>
                  </a:cubicBezTo>
                  <a:lnTo>
                    <a:pt x="3132" y="4442"/>
                  </a:lnTo>
                  <a:cubicBezTo>
                    <a:pt x="3156" y="4454"/>
                    <a:pt x="3168" y="4466"/>
                    <a:pt x="3192" y="4478"/>
                  </a:cubicBezTo>
                  <a:lnTo>
                    <a:pt x="3215" y="4501"/>
                  </a:lnTo>
                  <a:lnTo>
                    <a:pt x="3227" y="4501"/>
                  </a:lnTo>
                  <a:cubicBezTo>
                    <a:pt x="3215" y="4501"/>
                    <a:pt x="3215" y="4513"/>
                    <a:pt x="3192" y="4513"/>
                  </a:cubicBezTo>
                  <a:cubicBezTo>
                    <a:pt x="3156" y="4537"/>
                    <a:pt x="3096" y="4573"/>
                    <a:pt x="3049" y="4597"/>
                  </a:cubicBezTo>
                  <a:cubicBezTo>
                    <a:pt x="3037" y="4597"/>
                    <a:pt x="3037" y="4621"/>
                    <a:pt x="3013" y="4621"/>
                  </a:cubicBezTo>
                  <a:cubicBezTo>
                    <a:pt x="2977" y="4585"/>
                    <a:pt x="2942" y="4561"/>
                    <a:pt x="2894" y="4525"/>
                  </a:cubicBezTo>
                  <a:lnTo>
                    <a:pt x="2858" y="4478"/>
                  </a:lnTo>
                  <a:lnTo>
                    <a:pt x="2811" y="4442"/>
                  </a:lnTo>
                  <a:lnTo>
                    <a:pt x="2799" y="4418"/>
                  </a:lnTo>
                  <a:lnTo>
                    <a:pt x="2763" y="4394"/>
                  </a:lnTo>
                  <a:lnTo>
                    <a:pt x="2751" y="4382"/>
                  </a:lnTo>
                  <a:cubicBezTo>
                    <a:pt x="2620" y="4347"/>
                    <a:pt x="2608" y="4335"/>
                    <a:pt x="2608" y="4335"/>
                  </a:cubicBezTo>
                  <a:lnTo>
                    <a:pt x="2584" y="4311"/>
                  </a:lnTo>
                  <a:lnTo>
                    <a:pt x="2561" y="4287"/>
                  </a:lnTo>
                  <a:lnTo>
                    <a:pt x="2537" y="4275"/>
                  </a:lnTo>
                  <a:lnTo>
                    <a:pt x="2513" y="4240"/>
                  </a:lnTo>
                  <a:lnTo>
                    <a:pt x="2501" y="4228"/>
                  </a:lnTo>
                  <a:cubicBezTo>
                    <a:pt x="2501" y="4216"/>
                    <a:pt x="2477" y="4216"/>
                    <a:pt x="2477" y="4192"/>
                  </a:cubicBezTo>
                  <a:lnTo>
                    <a:pt x="2465" y="4180"/>
                  </a:lnTo>
                  <a:cubicBezTo>
                    <a:pt x="2465" y="4168"/>
                    <a:pt x="2453" y="4168"/>
                    <a:pt x="2453" y="4156"/>
                  </a:cubicBezTo>
                  <a:lnTo>
                    <a:pt x="2442" y="4132"/>
                  </a:lnTo>
                  <a:cubicBezTo>
                    <a:pt x="2442" y="4120"/>
                    <a:pt x="2418" y="4120"/>
                    <a:pt x="2418" y="4109"/>
                  </a:cubicBezTo>
                  <a:lnTo>
                    <a:pt x="2406" y="4097"/>
                  </a:lnTo>
                  <a:cubicBezTo>
                    <a:pt x="2406" y="4073"/>
                    <a:pt x="2394" y="4073"/>
                    <a:pt x="2394" y="4061"/>
                  </a:cubicBezTo>
                  <a:lnTo>
                    <a:pt x="2382" y="4049"/>
                  </a:lnTo>
                  <a:cubicBezTo>
                    <a:pt x="2358" y="4037"/>
                    <a:pt x="2358" y="4013"/>
                    <a:pt x="2346" y="4001"/>
                  </a:cubicBezTo>
                  <a:lnTo>
                    <a:pt x="2346" y="3990"/>
                  </a:lnTo>
                  <a:cubicBezTo>
                    <a:pt x="2334" y="3978"/>
                    <a:pt x="2334" y="3954"/>
                    <a:pt x="2322" y="3942"/>
                  </a:cubicBezTo>
                  <a:lnTo>
                    <a:pt x="2299" y="3930"/>
                  </a:lnTo>
                  <a:cubicBezTo>
                    <a:pt x="2299" y="3918"/>
                    <a:pt x="2287" y="3894"/>
                    <a:pt x="2287" y="3894"/>
                  </a:cubicBezTo>
                  <a:lnTo>
                    <a:pt x="2275" y="3882"/>
                  </a:lnTo>
                  <a:cubicBezTo>
                    <a:pt x="2275" y="3870"/>
                    <a:pt x="2263" y="3870"/>
                    <a:pt x="2263" y="3859"/>
                  </a:cubicBezTo>
                  <a:lnTo>
                    <a:pt x="2239" y="3835"/>
                  </a:lnTo>
                  <a:cubicBezTo>
                    <a:pt x="2239" y="3823"/>
                    <a:pt x="2227" y="3823"/>
                    <a:pt x="2227" y="3811"/>
                  </a:cubicBezTo>
                  <a:lnTo>
                    <a:pt x="2215" y="3775"/>
                  </a:lnTo>
                  <a:cubicBezTo>
                    <a:pt x="2215" y="3763"/>
                    <a:pt x="2203" y="3763"/>
                    <a:pt x="2203" y="3751"/>
                  </a:cubicBezTo>
                  <a:cubicBezTo>
                    <a:pt x="2203" y="3739"/>
                    <a:pt x="2203" y="3739"/>
                    <a:pt x="2180" y="3716"/>
                  </a:cubicBezTo>
                  <a:cubicBezTo>
                    <a:pt x="2180" y="3704"/>
                    <a:pt x="2168" y="3704"/>
                    <a:pt x="2168" y="3692"/>
                  </a:cubicBezTo>
                  <a:cubicBezTo>
                    <a:pt x="2168" y="3692"/>
                    <a:pt x="2168" y="3680"/>
                    <a:pt x="2156" y="3680"/>
                  </a:cubicBezTo>
                  <a:cubicBezTo>
                    <a:pt x="2156" y="3656"/>
                    <a:pt x="2144" y="3656"/>
                    <a:pt x="2144" y="3644"/>
                  </a:cubicBezTo>
                  <a:cubicBezTo>
                    <a:pt x="2144" y="3632"/>
                    <a:pt x="2144" y="3632"/>
                    <a:pt x="2120" y="3620"/>
                  </a:cubicBezTo>
                  <a:cubicBezTo>
                    <a:pt x="2120" y="3597"/>
                    <a:pt x="2108" y="3597"/>
                    <a:pt x="2108" y="3585"/>
                  </a:cubicBezTo>
                  <a:lnTo>
                    <a:pt x="2096" y="3561"/>
                  </a:lnTo>
                  <a:cubicBezTo>
                    <a:pt x="2096" y="3537"/>
                    <a:pt x="2084" y="3537"/>
                    <a:pt x="2084" y="3525"/>
                  </a:cubicBezTo>
                  <a:lnTo>
                    <a:pt x="2061" y="3501"/>
                  </a:lnTo>
                  <a:cubicBezTo>
                    <a:pt x="2061" y="3478"/>
                    <a:pt x="2049" y="3466"/>
                    <a:pt x="2049" y="3454"/>
                  </a:cubicBezTo>
                  <a:lnTo>
                    <a:pt x="2049" y="3442"/>
                  </a:lnTo>
                  <a:cubicBezTo>
                    <a:pt x="2049" y="3418"/>
                    <a:pt x="2037" y="3394"/>
                    <a:pt x="2037" y="3382"/>
                  </a:cubicBezTo>
                  <a:lnTo>
                    <a:pt x="2037" y="3358"/>
                  </a:lnTo>
                  <a:cubicBezTo>
                    <a:pt x="2037" y="3347"/>
                    <a:pt x="2025" y="3335"/>
                    <a:pt x="2025" y="3323"/>
                  </a:cubicBezTo>
                  <a:lnTo>
                    <a:pt x="2025" y="3287"/>
                  </a:lnTo>
                  <a:cubicBezTo>
                    <a:pt x="2025" y="3275"/>
                    <a:pt x="2025" y="3263"/>
                    <a:pt x="2001" y="3239"/>
                  </a:cubicBezTo>
                  <a:lnTo>
                    <a:pt x="2001" y="3216"/>
                  </a:lnTo>
                  <a:lnTo>
                    <a:pt x="2001" y="3180"/>
                  </a:lnTo>
                  <a:lnTo>
                    <a:pt x="2001" y="3156"/>
                  </a:lnTo>
                  <a:lnTo>
                    <a:pt x="2001" y="3120"/>
                  </a:lnTo>
                  <a:lnTo>
                    <a:pt x="2001" y="3097"/>
                  </a:lnTo>
                  <a:lnTo>
                    <a:pt x="2001" y="3061"/>
                  </a:lnTo>
                  <a:lnTo>
                    <a:pt x="2001" y="3037"/>
                  </a:lnTo>
                  <a:lnTo>
                    <a:pt x="2001" y="3001"/>
                  </a:lnTo>
                  <a:lnTo>
                    <a:pt x="2001" y="2977"/>
                  </a:lnTo>
                  <a:lnTo>
                    <a:pt x="2001" y="2942"/>
                  </a:lnTo>
                  <a:lnTo>
                    <a:pt x="2001" y="2930"/>
                  </a:lnTo>
                  <a:lnTo>
                    <a:pt x="2001" y="2906"/>
                  </a:lnTo>
                  <a:lnTo>
                    <a:pt x="2001" y="2870"/>
                  </a:lnTo>
                  <a:lnTo>
                    <a:pt x="2001" y="2823"/>
                  </a:lnTo>
                  <a:lnTo>
                    <a:pt x="2001" y="2811"/>
                  </a:lnTo>
                  <a:lnTo>
                    <a:pt x="2001" y="2751"/>
                  </a:lnTo>
                  <a:cubicBezTo>
                    <a:pt x="2001" y="2525"/>
                    <a:pt x="2037" y="2323"/>
                    <a:pt x="2096" y="2108"/>
                  </a:cubicBezTo>
                  <a:cubicBezTo>
                    <a:pt x="2227" y="1620"/>
                    <a:pt x="2537" y="1192"/>
                    <a:pt x="2942" y="882"/>
                  </a:cubicBezTo>
                  <a:cubicBezTo>
                    <a:pt x="3346" y="584"/>
                    <a:pt x="3835" y="418"/>
                    <a:pt x="4347" y="418"/>
                  </a:cubicBezTo>
                  <a:close/>
                  <a:moveTo>
                    <a:pt x="4251" y="1"/>
                  </a:moveTo>
                  <a:cubicBezTo>
                    <a:pt x="3656" y="1"/>
                    <a:pt x="3096" y="191"/>
                    <a:pt x="2620" y="537"/>
                  </a:cubicBezTo>
                  <a:cubicBezTo>
                    <a:pt x="2144" y="894"/>
                    <a:pt x="1787" y="1406"/>
                    <a:pt x="1620" y="1977"/>
                  </a:cubicBezTo>
                  <a:cubicBezTo>
                    <a:pt x="1549" y="2215"/>
                    <a:pt x="1513" y="2477"/>
                    <a:pt x="1513" y="2727"/>
                  </a:cubicBezTo>
                  <a:lnTo>
                    <a:pt x="1513" y="2799"/>
                  </a:lnTo>
                  <a:lnTo>
                    <a:pt x="1513" y="2811"/>
                  </a:lnTo>
                  <a:lnTo>
                    <a:pt x="1513" y="2835"/>
                  </a:lnTo>
                  <a:lnTo>
                    <a:pt x="1513" y="2870"/>
                  </a:lnTo>
                  <a:lnTo>
                    <a:pt x="1513" y="2906"/>
                  </a:lnTo>
                  <a:lnTo>
                    <a:pt x="1513" y="2954"/>
                  </a:lnTo>
                  <a:lnTo>
                    <a:pt x="1513" y="2977"/>
                  </a:lnTo>
                  <a:lnTo>
                    <a:pt x="1513" y="3025"/>
                  </a:lnTo>
                  <a:lnTo>
                    <a:pt x="1513" y="3049"/>
                  </a:lnTo>
                  <a:lnTo>
                    <a:pt x="1513" y="3097"/>
                  </a:lnTo>
                  <a:lnTo>
                    <a:pt x="1513" y="3132"/>
                  </a:lnTo>
                  <a:lnTo>
                    <a:pt x="1513" y="3168"/>
                  </a:lnTo>
                  <a:lnTo>
                    <a:pt x="1513" y="3204"/>
                  </a:lnTo>
                  <a:lnTo>
                    <a:pt x="1513" y="3251"/>
                  </a:lnTo>
                  <a:lnTo>
                    <a:pt x="1513" y="3275"/>
                  </a:lnTo>
                  <a:cubicBezTo>
                    <a:pt x="1513" y="3287"/>
                    <a:pt x="1513" y="3311"/>
                    <a:pt x="1537" y="3323"/>
                  </a:cubicBezTo>
                  <a:lnTo>
                    <a:pt x="1537" y="3335"/>
                  </a:lnTo>
                  <a:lnTo>
                    <a:pt x="1537" y="3347"/>
                  </a:lnTo>
                  <a:cubicBezTo>
                    <a:pt x="1537" y="3370"/>
                    <a:pt x="1537" y="3382"/>
                    <a:pt x="1549" y="3394"/>
                  </a:cubicBezTo>
                  <a:lnTo>
                    <a:pt x="1549" y="3430"/>
                  </a:lnTo>
                  <a:cubicBezTo>
                    <a:pt x="1549" y="3442"/>
                    <a:pt x="1560" y="3454"/>
                    <a:pt x="1560" y="3489"/>
                  </a:cubicBezTo>
                  <a:lnTo>
                    <a:pt x="1560" y="3501"/>
                  </a:lnTo>
                  <a:cubicBezTo>
                    <a:pt x="1560" y="3525"/>
                    <a:pt x="1572" y="3549"/>
                    <a:pt x="1572" y="3573"/>
                  </a:cubicBezTo>
                  <a:lnTo>
                    <a:pt x="1572" y="3585"/>
                  </a:lnTo>
                  <a:cubicBezTo>
                    <a:pt x="1572" y="3609"/>
                    <a:pt x="1596" y="3620"/>
                    <a:pt x="1596" y="3632"/>
                  </a:cubicBezTo>
                  <a:lnTo>
                    <a:pt x="1596" y="3644"/>
                  </a:lnTo>
                  <a:lnTo>
                    <a:pt x="1596" y="3668"/>
                  </a:lnTo>
                  <a:cubicBezTo>
                    <a:pt x="1596" y="3680"/>
                    <a:pt x="1608" y="3692"/>
                    <a:pt x="1608" y="3704"/>
                  </a:cubicBezTo>
                  <a:lnTo>
                    <a:pt x="1608" y="3728"/>
                  </a:lnTo>
                  <a:lnTo>
                    <a:pt x="1608" y="3739"/>
                  </a:lnTo>
                  <a:cubicBezTo>
                    <a:pt x="1608" y="3751"/>
                    <a:pt x="1620" y="3763"/>
                    <a:pt x="1620" y="3787"/>
                  </a:cubicBezTo>
                  <a:cubicBezTo>
                    <a:pt x="1620" y="3799"/>
                    <a:pt x="1632" y="3799"/>
                    <a:pt x="1632" y="3811"/>
                  </a:cubicBezTo>
                  <a:cubicBezTo>
                    <a:pt x="1632" y="3823"/>
                    <a:pt x="1656" y="3847"/>
                    <a:pt x="1656" y="3847"/>
                  </a:cubicBezTo>
                  <a:cubicBezTo>
                    <a:pt x="1656" y="3859"/>
                    <a:pt x="1656" y="3859"/>
                    <a:pt x="1668" y="3870"/>
                  </a:cubicBezTo>
                  <a:cubicBezTo>
                    <a:pt x="1668" y="3882"/>
                    <a:pt x="1680" y="3906"/>
                    <a:pt x="1680" y="3906"/>
                  </a:cubicBezTo>
                  <a:cubicBezTo>
                    <a:pt x="1680" y="3918"/>
                    <a:pt x="1691" y="3918"/>
                    <a:pt x="1691" y="3930"/>
                  </a:cubicBezTo>
                  <a:cubicBezTo>
                    <a:pt x="1691" y="3942"/>
                    <a:pt x="1715" y="3966"/>
                    <a:pt x="1715" y="3966"/>
                  </a:cubicBezTo>
                  <a:lnTo>
                    <a:pt x="1727" y="3990"/>
                  </a:lnTo>
                  <a:cubicBezTo>
                    <a:pt x="1727" y="4001"/>
                    <a:pt x="1739" y="4025"/>
                    <a:pt x="1739" y="4025"/>
                  </a:cubicBezTo>
                  <a:cubicBezTo>
                    <a:pt x="1739" y="4025"/>
                    <a:pt x="1739" y="4037"/>
                    <a:pt x="1751" y="4037"/>
                  </a:cubicBezTo>
                  <a:cubicBezTo>
                    <a:pt x="1751" y="4049"/>
                    <a:pt x="1775" y="4061"/>
                    <a:pt x="1775" y="4061"/>
                  </a:cubicBezTo>
                  <a:cubicBezTo>
                    <a:pt x="1775" y="4061"/>
                    <a:pt x="1775" y="4085"/>
                    <a:pt x="1787" y="4085"/>
                  </a:cubicBezTo>
                  <a:cubicBezTo>
                    <a:pt x="1799" y="4097"/>
                    <a:pt x="1799" y="4109"/>
                    <a:pt x="1811" y="4120"/>
                  </a:cubicBezTo>
                  <a:lnTo>
                    <a:pt x="1834" y="4144"/>
                  </a:lnTo>
                  <a:cubicBezTo>
                    <a:pt x="1846" y="4156"/>
                    <a:pt x="1858" y="4180"/>
                    <a:pt x="1858" y="4204"/>
                  </a:cubicBezTo>
                  <a:lnTo>
                    <a:pt x="1858" y="4216"/>
                  </a:lnTo>
                  <a:cubicBezTo>
                    <a:pt x="1870" y="4228"/>
                    <a:pt x="1870" y="4240"/>
                    <a:pt x="1894" y="4263"/>
                  </a:cubicBezTo>
                  <a:lnTo>
                    <a:pt x="1906" y="4287"/>
                  </a:lnTo>
                  <a:cubicBezTo>
                    <a:pt x="1918" y="4299"/>
                    <a:pt x="1918" y="4323"/>
                    <a:pt x="1930" y="4323"/>
                  </a:cubicBezTo>
                  <a:lnTo>
                    <a:pt x="1953" y="4335"/>
                  </a:lnTo>
                  <a:cubicBezTo>
                    <a:pt x="1965" y="4347"/>
                    <a:pt x="1965" y="4359"/>
                    <a:pt x="1977" y="4359"/>
                  </a:cubicBezTo>
                  <a:cubicBezTo>
                    <a:pt x="1977" y="4382"/>
                    <a:pt x="1989" y="4382"/>
                    <a:pt x="1989" y="4394"/>
                  </a:cubicBezTo>
                  <a:lnTo>
                    <a:pt x="2025" y="4418"/>
                  </a:lnTo>
                  <a:lnTo>
                    <a:pt x="2037" y="4442"/>
                  </a:lnTo>
                  <a:lnTo>
                    <a:pt x="2072" y="4466"/>
                  </a:lnTo>
                  <a:cubicBezTo>
                    <a:pt x="2072" y="4478"/>
                    <a:pt x="2084" y="4478"/>
                    <a:pt x="2084" y="4501"/>
                  </a:cubicBezTo>
                  <a:lnTo>
                    <a:pt x="2108" y="4525"/>
                  </a:lnTo>
                  <a:cubicBezTo>
                    <a:pt x="2108" y="4537"/>
                    <a:pt x="2132" y="4537"/>
                    <a:pt x="2132" y="4537"/>
                  </a:cubicBezTo>
                  <a:lnTo>
                    <a:pt x="2156" y="4573"/>
                  </a:lnTo>
                  <a:lnTo>
                    <a:pt x="2168" y="4585"/>
                  </a:lnTo>
                  <a:lnTo>
                    <a:pt x="2203" y="4621"/>
                  </a:lnTo>
                  <a:lnTo>
                    <a:pt x="2215" y="4632"/>
                  </a:lnTo>
                  <a:lnTo>
                    <a:pt x="2251" y="4656"/>
                  </a:lnTo>
                  <a:lnTo>
                    <a:pt x="2263" y="4680"/>
                  </a:lnTo>
                  <a:lnTo>
                    <a:pt x="2311" y="4716"/>
                  </a:lnTo>
                  <a:lnTo>
                    <a:pt x="2346" y="4763"/>
                  </a:lnTo>
                  <a:cubicBezTo>
                    <a:pt x="2382" y="4775"/>
                    <a:pt x="2406" y="4811"/>
                    <a:pt x="2430" y="4823"/>
                  </a:cubicBezTo>
                  <a:lnTo>
                    <a:pt x="2406" y="4835"/>
                  </a:lnTo>
                  <a:cubicBezTo>
                    <a:pt x="2287" y="4811"/>
                    <a:pt x="2156" y="4811"/>
                    <a:pt x="2025" y="4811"/>
                  </a:cubicBezTo>
                  <a:cubicBezTo>
                    <a:pt x="906" y="4811"/>
                    <a:pt x="1" y="5716"/>
                    <a:pt x="1" y="6835"/>
                  </a:cubicBezTo>
                  <a:cubicBezTo>
                    <a:pt x="1" y="7954"/>
                    <a:pt x="906" y="8859"/>
                    <a:pt x="2025" y="8859"/>
                  </a:cubicBezTo>
                  <a:lnTo>
                    <a:pt x="8633" y="8859"/>
                  </a:lnTo>
                  <a:cubicBezTo>
                    <a:pt x="8740" y="8859"/>
                    <a:pt x="8823" y="8764"/>
                    <a:pt x="8823" y="8669"/>
                  </a:cubicBezTo>
                  <a:cubicBezTo>
                    <a:pt x="9002" y="8573"/>
                    <a:pt x="8919" y="8490"/>
                    <a:pt x="8811" y="8490"/>
                  </a:cubicBezTo>
                  <a:lnTo>
                    <a:pt x="2203" y="8490"/>
                  </a:lnTo>
                  <a:cubicBezTo>
                    <a:pt x="1299" y="8490"/>
                    <a:pt x="560" y="7752"/>
                    <a:pt x="560" y="6847"/>
                  </a:cubicBezTo>
                  <a:cubicBezTo>
                    <a:pt x="560" y="5942"/>
                    <a:pt x="1299" y="5216"/>
                    <a:pt x="2203" y="5216"/>
                  </a:cubicBezTo>
                  <a:cubicBezTo>
                    <a:pt x="2334" y="5216"/>
                    <a:pt x="2489" y="5228"/>
                    <a:pt x="2620" y="5275"/>
                  </a:cubicBezTo>
                  <a:cubicBezTo>
                    <a:pt x="2629" y="5277"/>
                    <a:pt x="2639" y="5278"/>
                    <a:pt x="2649" y="5278"/>
                  </a:cubicBezTo>
                  <a:cubicBezTo>
                    <a:pt x="2715" y="5278"/>
                    <a:pt x="2791" y="5244"/>
                    <a:pt x="2823" y="5192"/>
                  </a:cubicBezTo>
                  <a:cubicBezTo>
                    <a:pt x="2882" y="5109"/>
                    <a:pt x="2954" y="5037"/>
                    <a:pt x="3037" y="4978"/>
                  </a:cubicBezTo>
                  <a:cubicBezTo>
                    <a:pt x="3049" y="4954"/>
                    <a:pt x="3061" y="4942"/>
                    <a:pt x="3096" y="4930"/>
                  </a:cubicBezTo>
                  <a:lnTo>
                    <a:pt x="3108" y="4930"/>
                  </a:lnTo>
                  <a:cubicBezTo>
                    <a:pt x="3120" y="4918"/>
                    <a:pt x="3132" y="4894"/>
                    <a:pt x="3168" y="4882"/>
                  </a:cubicBezTo>
                  <a:cubicBezTo>
                    <a:pt x="3215" y="4859"/>
                    <a:pt x="3251" y="4823"/>
                    <a:pt x="3299" y="4811"/>
                  </a:cubicBezTo>
                  <a:cubicBezTo>
                    <a:pt x="3311" y="4799"/>
                    <a:pt x="3346" y="4799"/>
                    <a:pt x="3358" y="4775"/>
                  </a:cubicBezTo>
                  <a:cubicBezTo>
                    <a:pt x="3406" y="4763"/>
                    <a:pt x="3454" y="4740"/>
                    <a:pt x="3489" y="4716"/>
                  </a:cubicBezTo>
                  <a:cubicBezTo>
                    <a:pt x="3513" y="4716"/>
                    <a:pt x="3537" y="4704"/>
                    <a:pt x="3549" y="4704"/>
                  </a:cubicBezTo>
                  <a:lnTo>
                    <a:pt x="3573" y="4704"/>
                  </a:lnTo>
                  <a:cubicBezTo>
                    <a:pt x="3585" y="4704"/>
                    <a:pt x="3608" y="4692"/>
                    <a:pt x="3632" y="4692"/>
                  </a:cubicBezTo>
                  <a:lnTo>
                    <a:pt x="3930" y="4692"/>
                  </a:lnTo>
                  <a:cubicBezTo>
                    <a:pt x="3989" y="4692"/>
                    <a:pt x="4025" y="4704"/>
                    <a:pt x="4085" y="4704"/>
                  </a:cubicBezTo>
                  <a:cubicBezTo>
                    <a:pt x="4120" y="4704"/>
                    <a:pt x="4132" y="4716"/>
                    <a:pt x="4168" y="4716"/>
                  </a:cubicBezTo>
                  <a:lnTo>
                    <a:pt x="4180" y="4716"/>
                  </a:lnTo>
                  <a:cubicBezTo>
                    <a:pt x="4204" y="4716"/>
                    <a:pt x="4227" y="4740"/>
                    <a:pt x="4251" y="4740"/>
                  </a:cubicBezTo>
                  <a:lnTo>
                    <a:pt x="4394" y="4740"/>
                  </a:lnTo>
                  <a:cubicBezTo>
                    <a:pt x="4394" y="4740"/>
                    <a:pt x="4406" y="4740"/>
                    <a:pt x="4406" y="4716"/>
                  </a:cubicBezTo>
                  <a:lnTo>
                    <a:pt x="4454" y="4680"/>
                  </a:lnTo>
                  <a:cubicBezTo>
                    <a:pt x="4478" y="4644"/>
                    <a:pt x="4489" y="4621"/>
                    <a:pt x="4489" y="4585"/>
                  </a:cubicBezTo>
                  <a:cubicBezTo>
                    <a:pt x="4489" y="4561"/>
                    <a:pt x="4513" y="4525"/>
                    <a:pt x="4513" y="4513"/>
                  </a:cubicBezTo>
                  <a:cubicBezTo>
                    <a:pt x="4513" y="4501"/>
                    <a:pt x="4525" y="4478"/>
                    <a:pt x="4525" y="4466"/>
                  </a:cubicBezTo>
                  <a:cubicBezTo>
                    <a:pt x="4525" y="4454"/>
                    <a:pt x="4525" y="4442"/>
                    <a:pt x="4537" y="4418"/>
                  </a:cubicBezTo>
                  <a:cubicBezTo>
                    <a:pt x="4537" y="4406"/>
                    <a:pt x="4549" y="4382"/>
                    <a:pt x="4549" y="4359"/>
                  </a:cubicBezTo>
                  <a:lnTo>
                    <a:pt x="4549" y="4347"/>
                  </a:lnTo>
                  <a:cubicBezTo>
                    <a:pt x="4811" y="3609"/>
                    <a:pt x="5442" y="3049"/>
                    <a:pt x="6216" y="2894"/>
                  </a:cubicBezTo>
                  <a:lnTo>
                    <a:pt x="6240" y="2894"/>
                  </a:lnTo>
                  <a:cubicBezTo>
                    <a:pt x="6371" y="2858"/>
                    <a:pt x="6513" y="2847"/>
                    <a:pt x="6668" y="2847"/>
                  </a:cubicBezTo>
                  <a:lnTo>
                    <a:pt x="6799" y="2847"/>
                  </a:lnTo>
                  <a:cubicBezTo>
                    <a:pt x="7228" y="2870"/>
                    <a:pt x="7633" y="3013"/>
                    <a:pt x="7978" y="3263"/>
                  </a:cubicBezTo>
                  <a:cubicBezTo>
                    <a:pt x="8012" y="3287"/>
                    <a:pt x="8051" y="3300"/>
                    <a:pt x="8090" y="3300"/>
                  </a:cubicBezTo>
                  <a:cubicBezTo>
                    <a:pt x="8148" y="3300"/>
                    <a:pt x="8204" y="3272"/>
                    <a:pt x="8240" y="3216"/>
                  </a:cubicBezTo>
                  <a:cubicBezTo>
                    <a:pt x="8299" y="3132"/>
                    <a:pt x="8288" y="3013"/>
                    <a:pt x="8204" y="2954"/>
                  </a:cubicBezTo>
                  <a:cubicBezTo>
                    <a:pt x="7847" y="2680"/>
                    <a:pt x="7430" y="2513"/>
                    <a:pt x="6978" y="2477"/>
                  </a:cubicBezTo>
                  <a:cubicBezTo>
                    <a:pt x="6966" y="2311"/>
                    <a:pt x="6930" y="2132"/>
                    <a:pt x="6894" y="1977"/>
                  </a:cubicBezTo>
                  <a:cubicBezTo>
                    <a:pt x="6728" y="1418"/>
                    <a:pt x="6371" y="894"/>
                    <a:pt x="5894" y="537"/>
                  </a:cubicBezTo>
                  <a:cubicBezTo>
                    <a:pt x="5418" y="180"/>
                    <a:pt x="4847" y="1"/>
                    <a:pt x="425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917;p57">
              <a:extLst>
                <a:ext uri="{FF2B5EF4-FFF2-40B4-BE49-F238E27FC236}">
                  <a16:creationId xmlns:a16="http://schemas.microsoft.com/office/drawing/2014/main" id="{13FAB543-4623-C896-46F6-982AFB3810D2}"/>
                </a:ext>
              </a:extLst>
            </p:cNvPr>
            <p:cNvSpPr/>
            <p:nvPr/>
          </p:nvSpPr>
          <p:spPr>
            <a:xfrm>
              <a:off x="1670026" y="3377672"/>
              <a:ext cx="104760" cy="175256"/>
            </a:xfrm>
            <a:custGeom>
              <a:avLst/>
              <a:gdLst/>
              <a:ahLst/>
              <a:cxnLst/>
              <a:rect l="l" t="t" r="r" b="b"/>
              <a:pathLst>
                <a:path w="3299" h="5519" extrusionOk="0">
                  <a:moveTo>
                    <a:pt x="210" y="0"/>
                  </a:moveTo>
                  <a:cubicBezTo>
                    <a:pt x="169" y="0"/>
                    <a:pt x="128" y="15"/>
                    <a:pt x="96" y="41"/>
                  </a:cubicBezTo>
                  <a:cubicBezTo>
                    <a:pt x="1" y="113"/>
                    <a:pt x="1" y="232"/>
                    <a:pt x="60" y="303"/>
                  </a:cubicBezTo>
                  <a:cubicBezTo>
                    <a:pt x="394" y="708"/>
                    <a:pt x="572" y="1196"/>
                    <a:pt x="572" y="1720"/>
                  </a:cubicBezTo>
                  <a:lnTo>
                    <a:pt x="572" y="1780"/>
                  </a:lnTo>
                  <a:lnTo>
                    <a:pt x="572" y="1791"/>
                  </a:lnTo>
                  <a:cubicBezTo>
                    <a:pt x="572" y="1851"/>
                    <a:pt x="596" y="1910"/>
                    <a:pt x="644" y="1958"/>
                  </a:cubicBezTo>
                  <a:cubicBezTo>
                    <a:pt x="676" y="1990"/>
                    <a:pt x="718" y="2000"/>
                    <a:pt x="760" y="2000"/>
                  </a:cubicBezTo>
                  <a:cubicBezTo>
                    <a:pt x="781" y="2000"/>
                    <a:pt x="803" y="1998"/>
                    <a:pt x="822" y="1994"/>
                  </a:cubicBezTo>
                  <a:cubicBezTo>
                    <a:pt x="977" y="1946"/>
                    <a:pt x="1132" y="1922"/>
                    <a:pt x="1299" y="1922"/>
                  </a:cubicBezTo>
                  <a:cubicBezTo>
                    <a:pt x="2192" y="1922"/>
                    <a:pt x="2906" y="2649"/>
                    <a:pt x="2906" y="3530"/>
                  </a:cubicBezTo>
                  <a:cubicBezTo>
                    <a:pt x="2906" y="4423"/>
                    <a:pt x="2180" y="5125"/>
                    <a:pt x="1299" y="5125"/>
                  </a:cubicBezTo>
                  <a:lnTo>
                    <a:pt x="1168" y="5125"/>
                  </a:lnTo>
                  <a:cubicBezTo>
                    <a:pt x="1061" y="5125"/>
                    <a:pt x="977" y="5220"/>
                    <a:pt x="977" y="5328"/>
                  </a:cubicBezTo>
                  <a:cubicBezTo>
                    <a:pt x="977" y="5423"/>
                    <a:pt x="1061" y="5518"/>
                    <a:pt x="1168" y="5518"/>
                  </a:cubicBezTo>
                  <a:lnTo>
                    <a:pt x="1299" y="5518"/>
                  </a:lnTo>
                  <a:cubicBezTo>
                    <a:pt x="2394" y="5518"/>
                    <a:pt x="3287" y="4625"/>
                    <a:pt x="3287" y="3518"/>
                  </a:cubicBezTo>
                  <a:cubicBezTo>
                    <a:pt x="3299" y="2422"/>
                    <a:pt x="2406" y="1529"/>
                    <a:pt x="1299" y="1529"/>
                  </a:cubicBezTo>
                  <a:cubicBezTo>
                    <a:pt x="1180" y="1529"/>
                    <a:pt x="1061" y="1541"/>
                    <a:pt x="942" y="1565"/>
                  </a:cubicBezTo>
                  <a:cubicBezTo>
                    <a:pt x="918" y="1029"/>
                    <a:pt x="703" y="494"/>
                    <a:pt x="358" y="77"/>
                  </a:cubicBezTo>
                  <a:cubicBezTo>
                    <a:pt x="318" y="24"/>
                    <a:pt x="263" y="0"/>
                    <a:pt x="2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" name="Google Shape;4516;p58">
            <a:extLst>
              <a:ext uri="{FF2B5EF4-FFF2-40B4-BE49-F238E27FC236}">
                <a16:creationId xmlns:a16="http://schemas.microsoft.com/office/drawing/2014/main" id="{8D56B9B8-E174-72B9-D39F-878B11A72C45}"/>
              </a:ext>
            </a:extLst>
          </p:cNvPr>
          <p:cNvGrpSpPr/>
          <p:nvPr/>
        </p:nvGrpSpPr>
        <p:grpSpPr>
          <a:xfrm>
            <a:off x="3416872" y="2959259"/>
            <a:ext cx="333809" cy="373277"/>
            <a:chOff x="861113" y="2885746"/>
            <a:chExt cx="333809" cy="373277"/>
          </a:xfrm>
          <a:solidFill>
            <a:schemeClr val="bg1"/>
          </a:solidFill>
        </p:grpSpPr>
        <p:sp>
          <p:nvSpPr>
            <p:cNvPr id="34" name="Google Shape;4517;p58">
              <a:extLst>
                <a:ext uri="{FF2B5EF4-FFF2-40B4-BE49-F238E27FC236}">
                  <a16:creationId xmlns:a16="http://schemas.microsoft.com/office/drawing/2014/main" id="{BE5D781B-CDBD-BCC8-9EBC-7DA2319BA5D1}"/>
                </a:ext>
              </a:extLst>
            </p:cNvPr>
            <p:cNvSpPr/>
            <p:nvPr/>
          </p:nvSpPr>
          <p:spPr>
            <a:xfrm>
              <a:off x="861113" y="2981533"/>
              <a:ext cx="315970" cy="277489"/>
            </a:xfrm>
            <a:custGeom>
              <a:avLst/>
              <a:gdLst/>
              <a:ahLst/>
              <a:cxnLst/>
              <a:rect l="l" t="t" r="r" b="b"/>
              <a:pathLst>
                <a:path w="9919" h="8711" extrusionOk="0">
                  <a:moveTo>
                    <a:pt x="3015" y="0"/>
                  </a:moveTo>
                  <a:cubicBezTo>
                    <a:pt x="2777" y="0"/>
                    <a:pt x="2558" y="27"/>
                    <a:pt x="2358" y="79"/>
                  </a:cubicBezTo>
                  <a:cubicBezTo>
                    <a:pt x="1739" y="245"/>
                    <a:pt x="1156" y="638"/>
                    <a:pt x="739" y="1210"/>
                  </a:cubicBezTo>
                  <a:cubicBezTo>
                    <a:pt x="251" y="1864"/>
                    <a:pt x="1" y="2698"/>
                    <a:pt x="1" y="3615"/>
                  </a:cubicBezTo>
                  <a:cubicBezTo>
                    <a:pt x="1" y="4567"/>
                    <a:pt x="429" y="5841"/>
                    <a:pt x="1132" y="6889"/>
                  </a:cubicBezTo>
                  <a:cubicBezTo>
                    <a:pt x="1882" y="8056"/>
                    <a:pt x="2763" y="8711"/>
                    <a:pt x="3549" y="8711"/>
                  </a:cubicBezTo>
                  <a:cubicBezTo>
                    <a:pt x="3870" y="8711"/>
                    <a:pt x="4180" y="8663"/>
                    <a:pt x="4478" y="8580"/>
                  </a:cubicBezTo>
                  <a:cubicBezTo>
                    <a:pt x="4632" y="8532"/>
                    <a:pt x="4796" y="8508"/>
                    <a:pt x="4960" y="8508"/>
                  </a:cubicBezTo>
                  <a:cubicBezTo>
                    <a:pt x="5123" y="8508"/>
                    <a:pt x="5287" y="8532"/>
                    <a:pt x="5442" y="8580"/>
                  </a:cubicBezTo>
                  <a:cubicBezTo>
                    <a:pt x="5740" y="8663"/>
                    <a:pt x="6049" y="8711"/>
                    <a:pt x="6371" y="8711"/>
                  </a:cubicBezTo>
                  <a:cubicBezTo>
                    <a:pt x="7156" y="8711"/>
                    <a:pt x="8026" y="8044"/>
                    <a:pt x="8788" y="6889"/>
                  </a:cubicBezTo>
                  <a:cubicBezTo>
                    <a:pt x="9490" y="5841"/>
                    <a:pt x="9919" y="4567"/>
                    <a:pt x="9919" y="3615"/>
                  </a:cubicBezTo>
                  <a:cubicBezTo>
                    <a:pt x="9847" y="2948"/>
                    <a:pt x="9716" y="2317"/>
                    <a:pt x="9431" y="1757"/>
                  </a:cubicBezTo>
                  <a:cubicBezTo>
                    <a:pt x="9398" y="1685"/>
                    <a:pt x="9334" y="1651"/>
                    <a:pt x="9266" y="1651"/>
                  </a:cubicBezTo>
                  <a:cubicBezTo>
                    <a:pt x="9233" y="1651"/>
                    <a:pt x="9199" y="1658"/>
                    <a:pt x="9169" y="1674"/>
                  </a:cubicBezTo>
                  <a:cubicBezTo>
                    <a:pt x="9061" y="1710"/>
                    <a:pt x="9026" y="1841"/>
                    <a:pt x="9073" y="1936"/>
                  </a:cubicBezTo>
                  <a:cubicBezTo>
                    <a:pt x="9323" y="2448"/>
                    <a:pt x="9442" y="3007"/>
                    <a:pt x="9442" y="3638"/>
                  </a:cubicBezTo>
                  <a:cubicBezTo>
                    <a:pt x="9442" y="4508"/>
                    <a:pt x="9050" y="5686"/>
                    <a:pt x="8395" y="6698"/>
                  </a:cubicBezTo>
                  <a:cubicBezTo>
                    <a:pt x="7716" y="7722"/>
                    <a:pt x="6942" y="8341"/>
                    <a:pt x="6311" y="8341"/>
                  </a:cubicBezTo>
                  <a:cubicBezTo>
                    <a:pt x="6037" y="8341"/>
                    <a:pt x="5751" y="8294"/>
                    <a:pt x="5501" y="8222"/>
                  </a:cubicBezTo>
                  <a:cubicBezTo>
                    <a:pt x="5311" y="8163"/>
                    <a:pt x="5112" y="8133"/>
                    <a:pt x="4911" y="8133"/>
                  </a:cubicBezTo>
                  <a:cubicBezTo>
                    <a:pt x="4710" y="8133"/>
                    <a:pt x="4507" y="8163"/>
                    <a:pt x="4311" y="8222"/>
                  </a:cubicBezTo>
                  <a:cubicBezTo>
                    <a:pt x="4061" y="8294"/>
                    <a:pt x="3775" y="8341"/>
                    <a:pt x="3513" y="8341"/>
                  </a:cubicBezTo>
                  <a:cubicBezTo>
                    <a:pt x="2870" y="8341"/>
                    <a:pt x="2096" y="7722"/>
                    <a:pt x="1430" y="6698"/>
                  </a:cubicBezTo>
                  <a:cubicBezTo>
                    <a:pt x="775" y="5698"/>
                    <a:pt x="370" y="4531"/>
                    <a:pt x="370" y="3638"/>
                  </a:cubicBezTo>
                  <a:cubicBezTo>
                    <a:pt x="370" y="2805"/>
                    <a:pt x="608" y="2043"/>
                    <a:pt x="1037" y="1460"/>
                  </a:cubicBezTo>
                  <a:cubicBezTo>
                    <a:pt x="1406" y="971"/>
                    <a:pt x="1918" y="614"/>
                    <a:pt x="2453" y="460"/>
                  </a:cubicBezTo>
                  <a:cubicBezTo>
                    <a:pt x="2603" y="422"/>
                    <a:pt x="2774" y="403"/>
                    <a:pt x="2963" y="403"/>
                  </a:cubicBezTo>
                  <a:cubicBezTo>
                    <a:pt x="3256" y="403"/>
                    <a:pt x="3592" y="449"/>
                    <a:pt x="3954" y="543"/>
                  </a:cubicBezTo>
                  <a:cubicBezTo>
                    <a:pt x="4013" y="555"/>
                    <a:pt x="4085" y="567"/>
                    <a:pt x="4144" y="579"/>
                  </a:cubicBezTo>
                  <a:cubicBezTo>
                    <a:pt x="4160" y="582"/>
                    <a:pt x="4176" y="584"/>
                    <a:pt x="4191" y="584"/>
                  </a:cubicBezTo>
                  <a:cubicBezTo>
                    <a:pt x="4281" y="584"/>
                    <a:pt x="4362" y="527"/>
                    <a:pt x="4382" y="436"/>
                  </a:cubicBezTo>
                  <a:cubicBezTo>
                    <a:pt x="4406" y="329"/>
                    <a:pt x="4347" y="221"/>
                    <a:pt x="4239" y="198"/>
                  </a:cubicBezTo>
                  <a:lnTo>
                    <a:pt x="4061" y="150"/>
                  </a:lnTo>
                  <a:cubicBezTo>
                    <a:pt x="3680" y="48"/>
                    <a:pt x="3331" y="0"/>
                    <a:pt x="30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4518;p58">
              <a:extLst>
                <a:ext uri="{FF2B5EF4-FFF2-40B4-BE49-F238E27FC236}">
                  <a16:creationId xmlns:a16="http://schemas.microsoft.com/office/drawing/2014/main" id="{7FE700E3-020B-A3DA-CF6A-4F9F3A24B913}"/>
                </a:ext>
              </a:extLst>
            </p:cNvPr>
            <p:cNvSpPr/>
            <p:nvPr/>
          </p:nvSpPr>
          <p:spPr>
            <a:xfrm>
              <a:off x="1024976" y="2981756"/>
              <a:ext cx="125572" cy="45903"/>
            </a:xfrm>
            <a:custGeom>
              <a:avLst/>
              <a:gdLst/>
              <a:ahLst/>
              <a:cxnLst/>
              <a:rect l="l" t="t" r="r" b="b"/>
              <a:pathLst>
                <a:path w="3942" h="1441" extrusionOk="0">
                  <a:moveTo>
                    <a:pt x="1709" y="1"/>
                  </a:moveTo>
                  <a:cubicBezTo>
                    <a:pt x="1383" y="1"/>
                    <a:pt x="1022" y="51"/>
                    <a:pt x="631" y="143"/>
                  </a:cubicBezTo>
                  <a:cubicBezTo>
                    <a:pt x="477" y="191"/>
                    <a:pt x="334" y="202"/>
                    <a:pt x="191" y="238"/>
                  </a:cubicBezTo>
                  <a:cubicBezTo>
                    <a:pt x="96" y="250"/>
                    <a:pt x="0" y="357"/>
                    <a:pt x="12" y="464"/>
                  </a:cubicBezTo>
                  <a:cubicBezTo>
                    <a:pt x="35" y="554"/>
                    <a:pt x="121" y="644"/>
                    <a:pt x="220" y="644"/>
                  </a:cubicBezTo>
                  <a:cubicBezTo>
                    <a:pt x="226" y="644"/>
                    <a:pt x="232" y="644"/>
                    <a:pt x="238" y="643"/>
                  </a:cubicBezTo>
                  <a:cubicBezTo>
                    <a:pt x="405" y="619"/>
                    <a:pt x="572" y="583"/>
                    <a:pt x="727" y="548"/>
                  </a:cubicBezTo>
                  <a:cubicBezTo>
                    <a:pt x="1087" y="461"/>
                    <a:pt x="1417" y="414"/>
                    <a:pt x="1711" y="414"/>
                  </a:cubicBezTo>
                  <a:cubicBezTo>
                    <a:pt x="1903" y="414"/>
                    <a:pt x="2079" y="434"/>
                    <a:pt x="2239" y="476"/>
                  </a:cubicBezTo>
                  <a:cubicBezTo>
                    <a:pt x="2727" y="607"/>
                    <a:pt x="3203" y="917"/>
                    <a:pt x="3572" y="1369"/>
                  </a:cubicBezTo>
                  <a:cubicBezTo>
                    <a:pt x="3620" y="1417"/>
                    <a:pt x="3679" y="1441"/>
                    <a:pt x="3727" y="1441"/>
                  </a:cubicBezTo>
                  <a:cubicBezTo>
                    <a:pt x="3763" y="1441"/>
                    <a:pt x="3810" y="1429"/>
                    <a:pt x="3846" y="1393"/>
                  </a:cubicBezTo>
                  <a:cubicBezTo>
                    <a:pt x="3929" y="1322"/>
                    <a:pt x="3941" y="1191"/>
                    <a:pt x="3870" y="1095"/>
                  </a:cubicBezTo>
                  <a:cubicBezTo>
                    <a:pt x="3453" y="595"/>
                    <a:pt x="2905" y="226"/>
                    <a:pt x="2322" y="72"/>
                  </a:cubicBezTo>
                  <a:cubicBezTo>
                    <a:pt x="2135" y="23"/>
                    <a:pt x="1930" y="1"/>
                    <a:pt x="1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4519;p58">
              <a:extLst>
                <a:ext uri="{FF2B5EF4-FFF2-40B4-BE49-F238E27FC236}">
                  <a16:creationId xmlns:a16="http://schemas.microsoft.com/office/drawing/2014/main" id="{566CE70B-50E0-3A13-2373-7A508B28BFBD}"/>
                </a:ext>
              </a:extLst>
            </p:cNvPr>
            <p:cNvSpPr/>
            <p:nvPr/>
          </p:nvSpPr>
          <p:spPr>
            <a:xfrm>
              <a:off x="979455" y="2885746"/>
              <a:ext cx="215467" cy="145705"/>
            </a:xfrm>
            <a:custGeom>
              <a:avLst/>
              <a:gdLst/>
              <a:ahLst/>
              <a:cxnLst/>
              <a:rect l="l" t="t" r="r" b="b"/>
              <a:pathLst>
                <a:path w="6764" h="4574" extrusionOk="0">
                  <a:moveTo>
                    <a:pt x="4097" y="0"/>
                  </a:moveTo>
                  <a:cubicBezTo>
                    <a:pt x="3959" y="0"/>
                    <a:pt x="3824" y="9"/>
                    <a:pt x="3691" y="26"/>
                  </a:cubicBezTo>
                  <a:cubicBezTo>
                    <a:pt x="3049" y="61"/>
                    <a:pt x="2489" y="419"/>
                    <a:pt x="2060" y="1014"/>
                  </a:cubicBezTo>
                  <a:cubicBezTo>
                    <a:pt x="1775" y="1407"/>
                    <a:pt x="1620" y="1776"/>
                    <a:pt x="1596" y="1883"/>
                  </a:cubicBezTo>
                  <a:lnTo>
                    <a:pt x="1072" y="2681"/>
                  </a:lnTo>
                  <a:cubicBezTo>
                    <a:pt x="929" y="2240"/>
                    <a:pt x="774" y="1954"/>
                    <a:pt x="763" y="1943"/>
                  </a:cubicBezTo>
                  <a:cubicBezTo>
                    <a:pt x="728" y="1866"/>
                    <a:pt x="652" y="1832"/>
                    <a:pt x="576" y="1832"/>
                  </a:cubicBezTo>
                  <a:cubicBezTo>
                    <a:pt x="546" y="1832"/>
                    <a:pt x="516" y="1837"/>
                    <a:pt x="489" y="1847"/>
                  </a:cubicBezTo>
                  <a:cubicBezTo>
                    <a:pt x="405" y="1895"/>
                    <a:pt x="358" y="2026"/>
                    <a:pt x="405" y="2121"/>
                  </a:cubicBezTo>
                  <a:cubicBezTo>
                    <a:pt x="405" y="2133"/>
                    <a:pt x="870" y="3014"/>
                    <a:pt x="965" y="4157"/>
                  </a:cubicBezTo>
                  <a:cubicBezTo>
                    <a:pt x="822" y="4145"/>
                    <a:pt x="667" y="4098"/>
                    <a:pt x="572" y="4050"/>
                  </a:cubicBezTo>
                  <a:cubicBezTo>
                    <a:pt x="429" y="3990"/>
                    <a:pt x="393" y="3931"/>
                    <a:pt x="393" y="3919"/>
                  </a:cubicBezTo>
                  <a:cubicBezTo>
                    <a:pt x="393" y="3812"/>
                    <a:pt x="298" y="3728"/>
                    <a:pt x="191" y="3728"/>
                  </a:cubicBezTo>
                  <a:cubicBezTo>
                    <a:pt x="96" y="3728"/>
                    <a:pt x="1" y="3812"/>
                    <a:pt x="1" y="3919"/>
                  </a:cubicBezTo>
                  <a:cubicBezTo>
                    <a:pt x="1" y="4038"/>
                    <a:pt x="60" y="4264"/>
                    <a:pt x="405" y="4419"/>
                  </a:cubicBezTo>
                  <a:cubicBezTo>
                    <a:pt x="608" y="4514"/>
                    <a:pt x="893" y="4574"/>
                    <a:pt x="1191" y="4574"/>
                  </a:cubicBezTo>
                  <a:cubicBezTo>
                    <a:pt x="1489" y="4574"/>
                    <a:pt x="1763" y="4514"/>
                    <a:pt x="1977" y="4419"/>
                  </a:cubicBezTo>
                  <a:cubicBezTo>
                    <a:pt x="2334" y="4264"/>
                    <a:pt x="2382" y="4038"/>
                    <a:pt x="2382" y="3919"/>
                  </a:cubicBezTo>
                  <a:cubicBezTo>
                    <a:pt x="2382" y="3812"/>
                    <a:pt x="2298" y="3728"/>
                    <a:pt x="2191" y="3728"/>
                  </a:cubicBezTo>
                  <a:cubicBezTo>
                    <a:pt x="2084" y="3728"/>
                    <a:pt x="2001" y="3812"/>
                    <a:pt x="2001" y="3919"/>
                  </a:cubicBezTo>
                  <a:cubicBezTo>
                    <a:pt x="2001" y="3931"/>
                    <a:pt x="1953" y="3990"/>
                    <a:pt x="1822" y="4050"/>
                  </a:cubicBezTo>
                  <a:cubicBezTo>
                    <a:pt x="1703" y="4109"/>
                    <a:pt x="1548" y="4145"/>
                    <a:pt x="1382" y="4157"/>
                  </a:cubicBezTo>
                  <a:cubicBezTo>
                    <a:pt x="1358" y="3800"/>
                    <a:pt x="1298" y="3467"/>
                    <a:pt x="1239" y="3169"/>
                  </a:cubicBezTo>
                  <a:lnTo>
                    <a:pt x="1917" y="2133"/>
                  </a:lnTo>
                  <a:cubicBezTo>
                    <a:pt x="1953" y="2133"/>
                    <a:pt x="1977" y="2145"/>
                    <a:pt x="2060" y="2169"/>
                  </a:cubicBezTo>
                  <a:cubicBezTo>
                    <a:pt x="2179" y="2204"/>
                    <a:pt x="2334" y="2300"/>
                    <a:pt x="2513" y="2407"/>
                  </a:cubicBezTo>
                  <a:cubicBezTo>
                    <a:pt x="2989" y="2669"/>
                    <a:pt x="3584" y="3014"/>
                    <a:pt x="4263" y="3014"/>
                  </a:cubicBezTo>
                  <a:cubicBezTo>
                    <a:pt x="4477" y="3014"/>
                    <a:pt x="4715" y="2966"/>
                    <a:pt x="4954" y="2883"/>
                  </a:cubicBezTo>
                  <a:cubicBezTo>
                    <a:pt x="6466" y="2300"/>
                    <a:pt x="6739" y="407"/>
                    <a:pt x="6763" y="323"/>
                  </a:cubicBezTo>
                  <a:cubicBezTo>
                    <a:pt x="6763" y="288"/>
                    <a:pt x="6716" y="216"/>
                    <a:pt x="6656" y="168"/>
                  </a:cubicBezTo>
                  <a:cubicBezTo>
                    <a:pt x="6626" y="145"/>
                    <a:pt x="6588" y="133"/>
                    <a:pt x="6547" y="133"/>
                  </a:cubicBezTo>
                  <a:cubicBezTo>
                    <a:pt x="6507" y="133"/>
                    <a:pt x="6466" y="145"/>
                    <a:pt x="6430" y="168"/>
                  </a:cubicBezTo>
                  <a:cubicBezTo>
                    <a:pt x="6301" y="255"/>
                    <a:pt x="6164" y="287"/>
                    <a:pt x="6009" y="287"/>
                  </a:cubicBezTo>
                  <a:cubicBezTo>
                    <a:pt x="5820" y="287"/>
                    <a:pt x="5602" y="239"/>
                    <a:pt x="5335" y="180"/>
                  </a:cubicBezTo>
                  <a:cubicBezTo>
                    <a:pt x="5287" y="168"/>
                    <a:pt x="5239" y="168"/>
                    <a:pt x="5192" y="157"/>
                  </a:cubicBezTo>
                  <a:cubicBezTo>
                    <a:pt x="5175" y="150"/>
                    <a:pt x="5158" y="147"/>
                    <a:pt x="5140" y="147"/>
                  </a:cubicBezTo>
                  <a:cubicBezTo>
                    <a:pt x="5061" y="147"/>
                    <a:pt x="4983" y="211"/>
                    <a:pt x="4954" y="299"/>
                  </a:cubicBezTo>
                  <a:cubicBezTo>
                    <a:pt x="4930" y="407"/>
                    <a:pt x="5001" y="514"/>
                    <a:pt x="5108" y="538"/>
                  </a:cubicBezTo>
                  <a:cubicBezTo>
                    <a:pt x="5156" y="561"/>
                    <a:pt x="5192" y="561"/>
                    <a:pt x="5239" y="573"/>
                  </a:cubicBezTo>
                  <a:cubicBezTo>
                    <a:pt x="5512" y="626"/>
                    <a:pt x="5765" y="679"/>
                    <a:pt x="6003" y="679"/>
                  </a:cubicBezTo>
                  <a:cubicBezTo>
                    <a:pt x="6088" y="679"/>
                    <a:pt x="6170" y="672"/>
                    <a:pt x="6251" y="657"/>
                  </a:cubicBezTo>
                  <a:lnTo>
                    <a:pt x="6251" y="657"/>
                  </a:lnTo>
                  <a:cubicBezTo>
                    <a:pt x="6108" y="1192"/>
                    <a:pt x="5704" y="2193"/>
                    <a:pt x="4799" y="2550"/>
                  </a:cubicBezTo>
                  <a:cubicBezTo>
                    <a:pt x="4613" y="2621"/>
                    <a:pt x="4429" y="2651"/>
                    <a:pt x="4249" y="2651"/>
                  </a:cubicBezTo>
                  <a:cubicBezTo>
                    <a:pt x="3679" y="2651"/>
                    <a:pt x="3144" y="2348"/>
                    <a:pt x="2691" y="2085"/>
                  </a:cubicBezTo>
                  <a:cubicBezTo>
                    <a:pt x="2453" y="1954"/>
                    <a:pt x="2251" y="1835"/>
                    <a:pt x="2072" y="1776"/>
                  </a:cubicBezTo>
                  <a:cubicBezTo>
                    <a:pt x="2275" y="1335"/>
                    <a:pt x="2798" y="502"/>
                    <a:pt x="3727" y="419"/>
                  </a:cubicBezTo>
                  <a:cubicBezTo>
                    <a:pt x="3823" y="414"/>
                    <a:pt x="3921" y="411"/>
                    <a:pt x="4019" y="411"/>
                  </a:cubicBezTo>
                  <a:cubicBezTo>
                    <a:pt x="4190" y="411"/>
                    <a:pt x="4363" y="420"/>
                    <a:pt x="4537" y="442"/>
                  </a:cubicBezTo>
                  <a:cubicBezTo>
                    <a:pt x="4545" y="443"/>
                    <a:pt x="4552" y="444"/>
                    <a:pt x="4560" y="444"/>
                  </a:cubicBezTo>
                  <a:cubicBezTo>
                    <a:pt x="4659" y="444"/>
                    <a:pt x="4752" y="374"/>
                    <a:pt x="4763" y="264"/>
                  </a:cubicBezTo>
                  <a:cubicBezTo>
                    <a:pt x="4775" y="157"/>
                    <a:pt x="4703" y="49"/>
                    <a:pt x="4584" y="38"/>
                  </a:cubicBezTo>
                  <a:cubicBezTo>
                    <a:pt x="4419" y="12"/>
                    <a:pt x="4256" y="0"/>
                    <a:pt x="409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B003068-E226-E287-C1B8-07202A78BA1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6</a:t>
            </a:fld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39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9008"/>
          <a:stretch/>
        </p:blipFill>
        <p:spPr>
          <a:xfrm>
            <a:off x="491250" y="549839"/>
            <a:ext cx="3828001" cy="361809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328" name="Google Shape;328;p39"/>
          <p:cNvSpPr/>
          <p:nvPr/>
        </p:nvSpPr>
        <p:spPr>
          <a:xfrm>
            <a:off x="4495800" y="1169475"/>
            <a:ext cx="2719200" cy="694200"/>
          </a:xfrm>
          <a:prstGeom prst="rect">
            <a:avLst/>
          </a:prstGeom>
          <a:solidFill>
            <a:schemeClr val="accent3">
              <a:alpha val="7321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39"/>
          <p:cNvSpPr/>
          <p:nvPr/>
        </p:nvSpPr>
        <p:spPr>
          <a:xfrm>
            <a:off x="4495800" y="2011800"/>
            <a:ext cx="2719200" cy="694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9"/>
          <p:cNvSpPr/>
          <p:nvPr/>
        </p:nvSpPr>
        <p:spPr>
          <a:xfrm>
            <a:off x="4495800" y="2854125"/>
            <a:ext cx="2719200" cy="69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9"/>
          <p:cNvSpPr txBox="1">
            <a:spLocks noGrp="1"/>
          </p:cNvSpPr>
          <p:nvPr>
            <p:ph type="ctrTitle"/>
          </p:nvPr>
        </p:nvSpPr>
        <p:spPr>
          <a:xfrm>
            <a:off x="4781548" y="1272825"/>
            <a:ext cx="1357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Transporte até Titã</a:t>
            </a:r>
            <a:endParaRPr sz="1400" b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2" name="Google Shape;332;p39"/>
          <p:cNvSpPr txBox="1">
            <a:spLocks noGrp="1"/>
          </p:cNvSpPr>
          <p:nvPr>
            <p:ph type="ctrTitle"/>
          </p:nvPr>
        </p:nvSpPr>
        <p:spPr>
          <a:xfrm>
            <a:off x="4781548" y="2115150"/>
            <a:ext cx="1357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PT" sz="1400" b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Rover</a:t>
            </a:r>
            <a:br>
              <a:rPr lang="pt-PT" sz="1400" b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</a:br>
            <a:endParaRPr sz="1400" b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3" name="Google Shape;333;p39"/>
          <p:cNvSpPr txBox="1">
            <a:spLocks noGrp="1"/>
          </p:cNvSpPr>
          <p:nvPr>
            <p:ph type="ctrTitle"/>
          </p:nvPr>
        </p:nvSpPr>
        <p:spPr>
          <a:xfrm>
            <a:off x="4781559" y="2946675"/>
            <a:ext cx="16479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>
                <a:solidFill>
                  <a:schemeClr val="lt1"/>
                </a:solidFill>
                <a:latin typeface="Catamaran Light"/>
                <a:ea typeface="Catamaran Light"/>
                <a:cs typeface="Catamaran Light"/>
                <a:sym typeface="Catamaran Light"/>
              </a:rPr>
              <a:t>Braço robótico</a:t>
            </a:r>
            <a:endParaRPr sz="1400" b="0">
              <a:solidFill>
                <a:schemeClr val="lt1"/>
              </a:solidFill>
              <a:latin typeface="Catamaran Light"/>
              <a:ea typeface="Catamaran Light"/>
              <a:cs typeface="Catamaran Light"/>
              <a:sym typeface="Catamaran Light"/>
            </a:endParaRPr>
          </a:p>
        </p:txBody>
      </p:sp>
      <p:sp>
        <p:nvSpPr>
          <p:cNvPr id="334" name="Google Shape;334;p39"/>
          <p:cNvSpPr txBox="1">
            <a:spLocks noGrp="1"/>
          </p:cNvSpPr>
          <p:nvPr>
            <p:ph type="ctrTitle"/>
          </p:nvPr>
        </p:nvSpPr>
        <p:spPr>
          <a:xfrm>
            <a:off x="5753473" y="1272825"/>
            <a:ext cx="1357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60%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ctrTitle"/>
          </p:nvPr>
        </p:nvSpPr>
        <p:spPr>
          <a:xfrm>
            <a:off x="5753473" y="2115150"/>
            <a:ext cx="1357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30%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6" name="Google Shape;336;p39"/>
          <p:cNvSpPr txBox="1">
            <a:spLocks noGrp="1"/>
          </p:cNvSpPr>
          <p:nvPr>
            <p:ph type="ctrTitle"/>
          </p:nvPr>
        </p:nvSpPr>
        <p:spPr>
          <a:xfrm>
            <a:off x="5753473" y="2946688"/>
            <a:ext cx="13575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10%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AFACEE-A69E-C8EF-FCC3-CF4DC992E33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7</a:t>
            </a:fld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sta da Terra e satélite">
            <a:extLst>
              <a:ext uri="{FF2B5EF4-FFF2-40B4-BE49-F238E27FC236}">
                <a16:creationId xmlns:a16="http://schemas.microsoft.com/office/drawing/2014/main" id="{AFF7686F-F81D-F388-8384-5022712F1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0623" y="-233206"/>
            <a:ext cx="8423525" cy="560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9" name="Google Shape;249;p37"/>
          <p:cNvSpPr/>
          <p:nvPr/>
        </p:nvSpPr>
        <p:spPr>
          <a:xfrm>
            <a:off x="7415890" y="-123986"/>
            <a:ext cx="1821100" cy="52674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7"/>
          <p:cNvSpPr/>
          <p:nvPr/>
        </p:nvSpPr>
        <p:spPr>
          <a:xfrm>
            <a:off x="720000" y="540000"/>
            <a:ext cx="3310200" cy="1568100"/>
          </a:xfrm>
          <a:prstGeom prst="rect">
            <a:avLst/>
          </a:prstGeom>
          <a:solidFill>
            <a:schemeClr val="accent1">
              <a:alpha val="61799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7"/>
          <p:cNvSpPr txBox="1">
            <a:spLocks noGrp="1"/>
          </p:cNvSpPr>
          <p:nvPr>
            <p:ph type="ctrTitle"/>
          </p:nvPr>
        </p:nvSpPr>
        <p:spPr>
          <a:xfrm>
            <a:off x="720000" y="1403040"/>
            <a:ext cx="34302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Fase conceptual e conceito escolhido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2" name="Google Shape;252;p37"/>
          <p:cNvSpPr txBox="1">
            <a:spLocks noGrp="1"/>
          </p:cNvSpPr>
          <p:nvPr>
            <p:ph type="title" idx="2"/>
          </p:nvPr>
        </p:nvSpPr>
        <p:spPr>
          <a:xfrm rot="5400000">
            <a:off x="7142178" y="3570226"/>
            <a:ext cx="1738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C5575B-22CC-6B73-1531-02293757EA9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758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86FF0AD-5D0C-72ED-17D8-DA3632CE0C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45" t="15993" r="14302" b="14959"/>
          <a:stretch/>
        </p:blipFill>
        <p:spPr>
          <a:xfrm>
            <a:off x="1221923" y="1855201"/>
            <a:ext cx="1988048" cy="1634521"/>
          </a:xfrm>
          <a:prstGeom prst="rect">
            <a:avLst/>
          </a:prstGeom>
        </p:spPr>
      </p:pic>
      <p:sp>
        <p:nvSpPr>
          <p:cNvPr id="382" name="Google Shape;382;p43"/>
          <p:cNvSpPr/>
          <p:nvPr/>
        </p:nvSpPr>
        <p:spPr>
          <a:xfrm>
            <a:off x="1564658" y="3389952"/>
            <a:ext cx="4275000" cy="175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3"/>
          <p:cNvSpPr txBox="1">
            <a:spLocks noGrp="1"/>
          </p:cNvSpPr>
          <p:nvPr>
            <p:ph type="subTitle" idx="1"/>
          </p:nvPr>
        </p:nvSpPr>
        <p:spPr>
          <a:xfrm>
            <a:off x="1564658" y="3389952"/>
            <a:ext cx="4275000" cy="175354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PT" sz="1400">
                <a:solidFill>
                  <a:schemeClr val="bg1"/>
                </a:solidFill>
              </a:rPr>
              <a:t>Recolha de informações sobre braços robóticos e ganho de conhecimento sobre os mesmos.</a:t>
            </a:r>
          </a:p>
          <a:p>
            <a:pPr marL="0" indent="0">
              <a:spcAft>
                <a:spcPts val="1600"/>
              </a:spcAft>
            </a:pPr>
            <a:r>
              <a:rPr lang="pt-PT" sz="1400">
                <a:solidFill>
                  <a:schemeClr val="bg1"/>
                </a:solidFill>
              </a:rPr>
              <a:t>Fase de ganho de conhecimento sobre os aspetos mais importantes do projeto.</a:t>
            </a:r>
          </a:p>
          <a:p>
            <a:pPr marL="0" indent="0">
              <a:spcAft>
                <a:spcPts val="1600"/>
              </a:spcAft>
            </a:pPr>
            <a:endParaRPr lang="pt-PT" sz="140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384" name="Google Shape;384;p43"/>
          <p:cNvSpPr txBox="1">
            <a:spLocks noGrp="1"/>
          </p:cNvSpPr>
          <p:nvPr>
            <p:ph type="ctrTitle"/>
          </p:nvPr>
        </p:nvSpPr>
        <p:spPr>
          <a:xfrm rot="5400000">
            <a:off x="6935240" y="1390920"/>
            <a:ext cx="240259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</a:t>
            </a:r>
            <a:endParaRPr/>
          </a:p>
        </p:txBody>
      </p:sp>
      <p:sp>
        <p:nvSpPr>
          <p:cNvPr id="385" name="Google Shape;385;p43"/>
          <p:cNvSpPr/>
          <p:nvPr/>
        </p:nvSpPr>
        <p:spPr>
          <a:xfrm>
            <a:off x="-165700" y="540000"/>
            <a:ext cx="2320200" cy="138600"/>
          </a:xfrm>
          <a:prstGeom prst="rect">
            <a:avLst/>
          </a:prstGeom>
          <a:solidFill>
            <a:schemeClr val="accent3">
              <a:alpha val="584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B2A82E-8676-728E-033E-434B7F7834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89" b="4771"/>
          <a:stretch/>
        </p:blipFill>
        <p:spPr>
          <a:xfrm>
            <a:off x="827374" y="609300"/>
            <a:ext cx="2184335" cy="1369329"/>
          </a:xfrm>
          <a:prstGeom prst="rect">
            <a:avLst/>
          </a:prstGeom>
        </p:spPr>
      </p:pic>
      <p:pic>
        <p:nvPicPr>
          <p:cNvPr id="4" name="Picture 4" descr="NASA's Perseverance rover to drill into Mars using part made on Vancouver  Island | CBC News">
            <a:extLst>
              <a:ext uri="{FF2B5EF4-FFF2-40B4-BE49-F238E27FC236}">
                <a16:creationId xmlns:a16="http://schemas.microsoft.com/office/drawing/2014/main" id="{367D6B3A-EB5A-ECD9-2F5B-A1B9044667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132" y="1296649"/>
            <a:ext cx="2097317" cy="1316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46AC68-2D74-B57E-7617-21FDBDE79C5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966" b="24780"/>
          <a:stretch/>
        </p:blipFill>
        <p:spPr>
          <a:xfrm>
            <a:off x="3011709" y="102861"/>
            <a:ext cx="2407416" cy="1406485"/>
          </a:xfrm>
          <a:prstGeom prst="rect">
            <a:avLst/>
          </a:prstGeom>
        </p:spPr>
      </p:pic>
      <p:pic>
        <p:nvPicPr>
          <p:cNvPr id="8" name="Picture 7" descr="A spiraling white spirals&#10;&#10;Description automatically generated with low confidence">
            <a:extLst>
              <a:ext uri="{FF2B5EF4-FFF2-40B4-BE49-F238E27FC236}">
                <a16:creationId xmlns:a16="http://schemas.microsoft.com/office/drawing/2014/main" id="{4769F427-04B9-7229-CE57-0F382FF38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95490" y="2613596"/>
            <a:ext cx="2097317" cy="784897"/>
          </a:xfrm>
          <a:prstGeom prst="rect">
            <a:avLst/>
          </a:prstGeom>
        </p:spPr>
      </p:pic>
      <p:pic>
        <p:nvPicPr>
          <p:cNvPr id="10" name="Picture 9" descr="A robotic arm with blue and grey parts&#10;&#10;Description automatically generated">
            <a:extLst>
              <a:ext uri="{FF2B5EF4-FFF2-40B4-BE49-F238E27FC236}">
                <a16:creationId xmlns:a16="http://schemas.microsoft.com/office/drawing/2014/main" id="{77FF2746-58D7-214B-E6A9-EB04F45990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14932" y="1509346"/>
            <a:ext cx="1880558" cy="1880558"/>
          </a:xfrm>
          <a:prstGeom prst="rect">
            <a:avLst/>
          </a:prstGeom>
        </p:spPr>
      </p:pic>
      <p:pic>
        <p:nvPicPr>
          <p:cNvPr id="12" name="Picture 11" descr="A drill and a measuring tape&#10;&#10;Description automatically generated">
            <a:extLst>
              <a:ext uri="{FF2B5EF4-FFF2-40B4-BE49-F238E27FC236}">
                <a16:creationId xmlns:a16="http://schemas.microsoft.com/office/drawing/2014/main" id="{CB447E3D-75F0-BCCB-8015-3E3484C9CC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9125" y="536761"/>
            <a:ext cx="1008813" cy="757203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36B79A-A93F-7CEB-45BF-079BFA7382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2A4A4-AFEA-4D5E-B1CB-7D7E44E19EFF}" type="slidenum">
              <a:rPr lang="en-GB" smtClean="0"/>
              <a:t>9</a:t>
            </a:fld>
            <a:endParaRPr lang="en-GB"/>
          </a:p>
        </p:txBody>
      </p:sp>
      <p:pic>
        <p:nvPicPr>
          <p:cNvPr id="9" name="Picture 8" descr="A white robotic arm with a white background&#10;&#10;Description automatically generated">
            <a:extLst>
              <a:ext uri="{FF2B5EF4-FFF2-40B4-BE49-F238E27FC236}">
                <a16:creationId xmlns:a16="http://schemas.microsoft.com/office/drawing/2014/main" id="{B878678D-714A-AC3D-944B-EAACE59091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39658" y="3398493"/>
            <a:ext cx="2320200" cy="1305113"/>
          </a:xfrm>
          <a:prstGeom prst="rect">
            <a:avLst/>
          </a:prstGeom>
        </p:spPr>
      </p:pic>
      <p:pic>
        <p:nvPicPr>
          <p:cNvPr id="13" name="Picture 12" descr="A close-up of a metal support&#10;&#10;Description automatically generated">
            <a:extLst>
              <a:ext uri="{FF2B5EF4-FFF2-40B4-BE49-F238E27FC236}">
                <a16:creationId xmlns:a16="http://schemas.microsoft.com/office/drawing/2014/main" id="{BF8E3095-93A8-6685-3C0B-EEFD7953AE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20" y="3489722"/>
            <a:ext cx="1150559" cy="8677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556D96"/>
      </a:accent1>
      <a:accent2>
        <a:srgbClr val="212121"/>
      </a:accent2>
      <a:accent3>
        <a:srgbClr val="A9B9D3"/>
      </a:accent3>
      <a:accent4>
        <a:srgbClr val="26529E"/>
      </a:accent4>
      <a:accent5>
        <a:srgbClr val="62779B"/>
      </a:accent5>
      <a:accent6>
        <a:srgbClr val="363F4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1436</Words>
  <Application>Microsoft Office PowerPoint</Application>
  <PresentationFormat>On-screen Show (16:9)</PresentationFormat>
  <Paragraphs>185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Livvic</vt:lpstr>
      <vt:lpstr>Catamaran Medium</vt:lpstr>
      <vt:lpstr>Catamaran Light</vt:lpstr>
      <vt:lpstr>Arial</vt:lpstr>
      <vt:lpstr>Roboto</vt:lpstr>
      <vt:lpstr>Fira Sans Extra Condensed Medium</vt:lpstr>
      <vt:lpstr>Calibri</vt:lpstr>
      <vt:lpstr>Engineering Project Proposal by Slidesgo</vt:lpstr>
      <vt:lpstr>Braço robótico: Infinity Gauntlet</vt:lpstr>
      <vt:lpstr>Assuntos a tratar</vt:lpstr>
      <vt:lpstr>Sobre a missão:</vt:lpstr>
      <vt:lpstr>Porquê escolher Titã?</vt:lpstr>
      <vt:lpstr>Requisitos a cumprir</vt:lpstr>
      <vt:lpstr>Requisitos a cumprir</vt:lpstr>
      <vt:lpstr>BUDGET</vt:lpstr>
      <vt:lpstr>Fase conceptual e conceito escolhido</vt:lpstr>
      <vt:lpstr>Benchmarking</vt:lpstr>
      <vt:lpstr>Primeiro conceito</vt:lpstr>
      <vt:lpstr>Conceitos gerados</vt:lpstr>
      <vt:lpstr>Conceito escolhido</vt:lpstr>
      <vt:lpstr>Modelo de inspiração</vt:lpstr>
      <vt:lpstr>Apresentação do braço, dos seus componentes e o seu uso</vt:lpstr>
      <vt:lpstr>Motor Servo e brushless motor</vt:lpstr>
      <vt:lpstr>Peça para transmissão do movimento motor-braço</vt:lpstr>
      <vt:lpstr>Rolamento usado para facilitar rotação</vt:lpstr>
      <vt:lpstr>Rolamento usado para facilitar rotação</vt:lpstr>
      <vt:lpstr>Broca oca para coleção de amostras</vt:lpstr>
      <vt:lpstr>Escolha de material para o braço robótico </vt:lpstr>
      <vt:lpstr>Escolha de material para o braço robótico </vt:lpstr>
      <vt:lpstr>Escolha de material para o braço robótico </vt:lpstr>
      <vt:lpstr>Escolha de material para o braço robótico </vt:lpstr>
      <vt:lpstr>Escolha de material para o braço robótico </vt:lpstr>
      <vt:lpstr>Escolha de material para o braço robótico </vt:lpstr>
      <vt:lpstr>Escolha de material para o braço robótico </vt:lpstr>
      <vt:lpstr>Componentes do braço robótico  </vt:lpstr>
      <vt:lpstr>Componentes do braço robótico  </vt:lpstr>
      <vt:lpstr>Montagem das peças móveis</vt:lpstr>
      <vt:lpstr>Componentes do braço robótico  </vt:lpstr>
      <vt:lpstr>Componentes do braço robótico  </vt:lpstr>
      <vt:lpstr>Componentes do braço robótico  </vt:lpstr>
      <vt:lpstr>Componentes do braço robótico  </vt:lpstr>
      <vt:lpstr>Componentes do braço robótico  </vt:lpstr>
      <vt:lpstr>Componentes do braço robótico  </vt:lpstr>
      <vt:lpstr>Visão geral do braço robótico   </vt:lpstr>
      <vt:lpstr>Funcionamento do braço</vt:lpstr>
      <vt:lpstr>Demonstração de funcionamento</vt:lpstr>
      <vt:lpstr>Conclusões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Braço robótico: Infinity Gauntlet</dc:title>
  <cp:lastModifiedBy>Magner Gusse</cp:lastModifiedBy>
  <cp:revision>3</cp:revision>
  <dcterms:modified xsi:type="dcterms:W3CDTF">2024-01-17T15:48:37Z</dcterms:modified>
</cp:coreProperties>
</file>